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1"/>
  </p:notesMasterIdLst>
  <p:sldIdLst>
    <p:sldId id="256" r:id="rId2"/>
    <p:sldId id="300" r:id="rId3"/>
    <p:sldId id="301" r:id="rId4"/>
    <p:sldId id="302" r:id="rId5"/>
    <p:sldId id="303" r:id="rId6"/>
    <p:sldId id="304" r:id="rId7"/>
    <p:sldId id="305" r:id="rId8"/>
    <p:sldId id="306" r:id="rId9"/>
    <p:sldId id="308" r:id="rId10"/>
    <p:sldId id="309" r:id="rId11"/>
    <p:sldId id="310" r:id="rId12"/>
    <p:sldId id="314" r:id="rId13"/>
    <p:sldId id="315" r:id="rId14"/>
    <p:sldId id="316" r:id="rId15"/>
    <p:sldId id="317" r:id="rId16"/>
    <p:sldId id="318" r:id="rId17"/>
    <p:sldId id="319" r:id="rId18"/>
    <p:sldId id="311" r:id="rId19"/>
    <p:sldId id="312" r:id="rId20"/>
    <p:sldId id="313" r:id="rId21"/>
    <p:sldId id="320" r:id="rId22"/>
    <p:sldId id="321" r:id="rId23"/>
    <p:sldId id="322" r:id="rId24"/>
    <p:sldId id="323" r:id="rId25"/>
    <p:sldId id="324" r:id="rId26"/>
    <p:sldId id="325" r:id="rId27"/>
    <p:sldId id="328" r:id="rId28"/>
    <p:sldId id="329" r:id="rId29"/>
    <p:sldId id="330" r:id="rId30"/>
    <p:sldId id="331" r:id="rId31"/>
    <p:sldId id="326" r:id="rId32"/>
    <p:sldId id="332" r:id="rId33"/>
    <p:sldId id="333" r:id="rId34"/>
    <p:sldId id="327" r:id="rId35"/>
    <p:sldId id="334" r:id="rId36"/>
    <p:sldId id="337" r:id="rId37"/>
    <p:sldId id="426" r:id="rId38"/>
    <p:sldId id="382" r:id="rId39"/>
    <p:sldId id="383" r:id="rId40"/>
    <p:sldId id="384" r:id="rId41"/>
    <p:sldId id="385" r:id="rId42"/>
    <p:sldId id="386" r:id="rId43"/>
    <p:sldId id="427" r:id="rId44"/>
    <p:sldId id="387" r:id="rId45"/>
    <p:sldId id="388" r:id="rId46"/>
    <p:sldId id="389" r:id="rId47"/>
    <p:sldId id="390" r:id="rId48"/>
    <p:sldId id="338" r:id="rId49"/>
    <p:sldId id="425" r:id="rId50"/>
    <p:sldId id="340" r:id="rId51"/>
    <p:sldId id="342" r:id="rId52"/>
    <p:sldId id="351" r:id="rId53"/>
    <p:sldId id="359" r:id="rId54"/>
    <p:sldId id="358" r:id="rId55"/>
    <p:sldId id="360" r:id="rId56"/>
    <p:sldId id="361" r:id="rId57"/>
    <p:sldId id="363" r:id="rId58"/>
    <p:sldId id="362" r:id="rId59"/>
    <p:sldId id="364" r:id="rId60"/>
    <p:sldId id="365" r:id="rId61"/>
    <p:sldId id="366" r:id="rId62"/>
    <p:sldId id="368" r:id="rId63"/>
    <p:sldId id="369" r:id="rId64"/>
    <p:sldId id="367" r:id="rId65"/>
    <p:sldId id="370" r:id="rId66"/>
    <p:sldId id="371" r:id="rId67"/>
    <p:sldId id="376" r:id="rId68"/>
    <p:sldId id="372" r:id="rId69"/>
    <p:sldId id="373" r:id="rId70"/>
    <p:sldId id="377" r:id="rId71"/>
    <p:sldId id="374" r:id="rId72"/>
    <p:sldId id="378" r:id="rId73"/>
    <p:sldId id="379" r:id="rId74"/>
    <p:sldId id="394" r:id="rId75"/>
    <p:sldId id="380" r:id="rId76"/>
    <p:sldId id="381" r:id="rId77"/>
    <p:sldId id="391" r:id="rId78"/>
    <p:sldId id="392" r:id="rId79"/>
    <p:sldId id="393" r:id="rId80"/>
    <p:sldId id="395" r:id="rId81"/>
    <p:sldId id="396" r:id="rId82"/>
    <p:sldId id="397" r:id="rId83"/>
    <p:sldId id="398" r:id="rId84"/>
    <p:sldId id="399" r:id="rId85"/>
    <p:sldId id="400" r:id="rId86"/>
    <p:sldId id="401" r:id="rId87"/>
    <p:sldId id="402" r:id="rId88"/>
    <p:sldId id="403" r:id="rId89"/>
    <p:sldId id="404" r:id="rId90"/>
    <p:sldId id="428" r:id="rId91"/>
    <p:sldId id="429" r:id="rId92"/>
    <p:sldId id="430" r:id="rId93"/>
    <p:sldId id="431" r:id="rId94"/>
    <p:sldId id="432" r:id="rId95"/>
    <p:sldId id="433" r:id="rId96"/>
    <p:sldId id="434" r:id="rId97"/>
    <p:sldId id="405" r:id="rId98"/>
    <p:sldId id="406" r:id="rId99"/>
    <p:sldId id="413" r:id="rId100"/>
    <p:sldId id="414" r:id="rId101"/>
    <p:sldId id="415" r:id="rId102"/>
    <p:sldId id="416" r:id="rId103"/>
    <p:sldId id="418" r:id="rId104"/>
    <p:sldId id="419" r:id="rId105"/>
    <p:sldId id="417" r:id="rId106"/>
    <p:sldId id="420" r:id="rId107"/>
    <p:sldId id="421" r:id="rId108"/>
    <p:sldId id="422" r:id="rId109"/>
    <p:sldId id="307" r:id="rId110"/>
  </p:sldIdLst>
  <p:sldSz cx="9144000" cy="6858000" type="screen4x3"/>
  <p:notesSz cx="6858000" cy="9144000"/>
  <p:embeddedFontLst>
    <p:embeddedFont>
      <p:font typeface="Marcellus" panose="020B0604020202020204" charset="0"/>
      <p:regular r:id="rId112"/>
    </p:embeddedFont>
    <p:embeddedFont>
      <p:font typeface="Calibri" panose="020F0502020204030204" pitchFamily="34" charset="0"/>
      <p:regular r:id="rId113"/>
      <p:bold r:id="rId114"/>
      <p:italic r:id="rId115"/>
      <p:boldItalic r:id="rId116"/>
    </p:embeddedFont>
    <p:embeddedFont>
      <p:font typeface="Fira sans" panose="020B0604020202020204" charset="0"/>
      <p:regular r:id="rId117"/>
      <p:bold r:id="rId118"/>
      <p:italic r:id="rId119"/>
      <p:boldItalic r:id="rId120"/>
    </p:embeddedFont>
    <p:embeddedFont>
      <p:font typeface="Cambria Math" panose="02040503050406030204" pitchFamily="18" charset="0"/>
      <p:regular r:id="rId121"/>
    </p:embeddedFont>
    <p:embeddedFont>
      <p:font typeface="Matura MT Script Capitals" panose="03020802060602070202" pitchFamily="66" charset="0"/>
      <p:regular r:id="rId122"/>
    </p:embeddedFont>
    <p:embeddedFont>
      <p:font typeface="Roboto" panose="020B0604020202020204" charset="0"/>
      <p:regular r:id="rId123"/>
      <p:bold r:id="rId124"/>
      <p:italic r:id="rId125"/>
      <p:boldItalic r:id="rId1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2160">
          <p15:clr>
            <a:srgbClr val="000000"/>
          </p15:clr>
        </p15:guide>
        <p15:guide id="2" pos="288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40" roundtripDataSignature="AMtx7mjMlZQLcA4xnhbvmXz5NDg61+W6W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1" d="100"/>
          <a:sy n="61" d="100"/>
        </p:scale>
        <p:origin x="-728" y="-5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6.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fntdata"/><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font" Target="fonts/font12.fntdata"/><Relationship Id="rId144"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font" Target="fonts/font2.fntdata"/><Relationship Id="rId118" Type="http://schemas.openxmlformats.org/officeDocument/2006/relationships/font" Target="fonts/font7.fntdata"/><Relationship Id="rId12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font" Target="fonts/font10.fntdata"/><Relationship Id="rId14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font" Target="fonts/font5.fntdata"/><Relationship Id="rId124"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notesMaster" Target="notesMasters/notesMaster1.xml"/><Relationship Id="rId14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font" Target="fonts/font3.fntdata"/><Relationship Id="rId119"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font" Target="fonts/font11.fntdata"/><Relationship Id="rId14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font" Target="fonts/font9.fntdata"/><Relationship Id="rId125" Type="http://schemas.openxmlformats.org/officeDocument/2006/relationships/font" Target="fonts/font14.fntdata"/><Relationship Id="rId141"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font" Target="fonts/font4.fntdata"/><Relationship Id="rId61" Type="http://schemas.openxmlformats.org/officeDocument/2006/relationships/slide" Target="slides/slide60.xml"/><Relationship Id="rId82" Type="http://schemas.openxmlformats.org/officeDocument/2006/relationships/slide" Target="slides/slide81.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jpg>
</file>

<file path=ppt/media/image5.png>
</file>

<file path=ppt/media/image6.jpg>
</file>

<file path=ppt/media/image7.jpeg>
</file>

<file path=ppt/media/image7.png>
</file>

<file path=ppt/media/image8.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5287338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 name="Google Shape;103;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7bb6bffb25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5" name="Google Shape;345;g17bb6bffb25_0_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6" name="Google Shape;346;g17bb6bffb25_0_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87</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7bb6bffb25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2" name="Google Shape;352;g17bb6bffb25_0_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3" name="Google Shape;353;g17bb6bffb25_0_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88</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7bb6bffb25_0_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9" name="Google Shape;359;g17bb6bffb25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0" name="Google Shape;360;g17bb6bffb25_0_4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89</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17bb6bffb25_0_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6" name="Google Shape;366;g17bb6bffb25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7" name="Google Shape;367;g17bb6bffb25_0_2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97</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7bb6bffb25_0_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3" name="Google Shape;373;g17bb6bffb25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4" name="Google Shape;374;g17bb6bffb25_0_2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98</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6f87e9da1b_0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6" name="Google Shape;416;g16f87e9da1b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7" name="Google Shape;417;g16f87e9da1b_0_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103</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6f87e9da1b_0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 name="Google Shape;148;g16f87e9da1b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9" name="Google Shape;149;g16f87e9da1b_0_3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57</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6f87e9da1b_0_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g16f87e9da1b_0_6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7" name="Google Shape;177;g16f87e9da1b_0_6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60</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6f87e9da1b_0_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2" name="Google Shape;212;g16f87e9da1b_0_8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6f87e9da1b_0_8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62</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7bb6bffb25_0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0" name="Google Shape;380;g17bb6bffb25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1" name="Google Shape;381;g17bb6bffb25_0_3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67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5" name="Google Shape;315;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3" name="Google Shape;333;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type="title">
  <p:cSld name="TITLE">
    <p:spTree>
      <p:nvGrpSpPr>
        <p:cNvPr id="1" name="Shape 24"/>
        <p:cNvGrpSpPr/>
        <p:nvPr/>
      </p:nvGrpSpPr>
      <p:grpSpPr>
        <a:xfrm>
          <a:off x="0" y="0"/>
          <a:ext cx="0" cy="0"/>
          <a:chOff x="0" y="0"/>
          <a:chExt cx="0" cy="0"/>
        </a:xfrm>
      </p:grpSpPr>
      <p:sp>
        <p:nvSpPr>
          <p:cNvPr id="25" name="Google Shape;25;p36"/>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6"/>
          <p:cNvSpPr txBox="1">
            <a:spLocks noGrp="1"/>
          </p:cNvSpPr>
          <p:nvPr>
            <p:ph type="subTitle" idx="1"/>
          </p:nvPr>
        </p:nvSpPr>
        <p:spPr>
          <a:xfrm>
            <a:off x="685800" y="3886200"/>
            <a:ext cx="7086600" cy="17526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Noto Sans Symbols"/>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46"/>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5" name="Google Shape;75;p46"/>
          <p:cNvSpPr>
            <a:spLocks noGrp="1"/>
          </p:cNvSpPr>
          <p:nvPr>
            <p:ph type="pic" idx="2"/>
          </p:nvPr>
        </p:nvSpPr>
        <p:spPr>
          <a:xfrm>
            <a:off x="3887391" y="987426"/>
            <a:ext cx="4629150" cy="4873625"/>
          </a:xfrm>
          <a:prstGeom prst="rect">
            <a:avLst/>
          </a:prstGeom>
          <a:noFill/>
          <a:ln>
            <a:noFill/>
          </a:ln>
        </p:spPr>
      </p:sp>
      <p:sp>
        <p:nvSpPr>
          <p:cNvPr id="76" name="Google Shape;76;p46"/>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7" name="Google Shape;77;p4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8" name="Google Shape;78;p4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4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rgbClr val="000000"/>
                </a:solidFill>
                <a:latin typeface="Calibri"/>
                <a:ea typeface="Calibri"/>
                <a:cs typeface="Calibri"/>
                <a:sym typeface="Calibri"/>
              </a:defRPr>
            </a:lvl1pPr>
            <a:lvl2pPr marL="0" marR="0" lvl="1" indent="0" algn="l" rtl="0">
              <a:spcBef>
                <a:spcPts val="0"/>
              </a:spcBef>
              <a:buNone/>
              <a:defRPr sz="1800">
                <a:solidFill>
                  <a:srgbClr val="000000"/>
                </a:solidFill>
                <a:latin typeface="Calibri"/>
                <a:ea typeface="Calibri"/>
                <a:cs typeface="Calibri"/>
                <a:sym typeface="Calibri"/>
              </a:defRPr>
            </a:lvl2pPr>
            <a:lvl3pPr marL="0" marR="0" lvl="2" indent="0" algn="l" rtl="0">
              <a:spcBef>
                <a:spcPts val="0"/>
              </a:spcBef>
              <a:buNone/>
              <a:defRPr sz="1800">
                <a:solidFill>
                  <a:srgbClr val="000000"/>
                </a:solidFill>
                <a:latin typeface="Calibri"/>
                <a:ea typeface="Calibri"/>
                <a:cs typeface="Calibri"/>
                <a:sym typeface="Calibri"/>
              </a:defRPr>
            </a:lvl3pPr>
            <a:lvl4pPr marL="0" marR="0" lvl="3" indent="0" algn="l" rtl="0">
              <a:spcBef>
                <a:spcPts val="0"/>
              </a:spcBef>
              <a:buNone/>
              <a:defRPr sz="1800">
                <a:solidFill>
                  <a:srgbClr val="000000"/>
                </a:solidFill>
                <a:latin typeface="Calibri"/>
                <a:ea typeface="Calibri"/>
                <a:cs typeface="Calibri"/>
                <a:sym typeface="Calibri"/>
              </a:defRPr>
            </a:lvl4pPr>
            <a:lvl5pPr marL="0" marR="0" lvl="4" indent="0" algn="l" rtl="0">
              <a:spcBef>
                <a:spcPts val="0"/>
              </a:spcBef>
              <a:buNone/>
              <a:defRPr sz="1800">
                <a:solidFill>
                  <a:srgbClr val="000000"/>
                </a:solidFill>
                <a:latin typeface="Calibri"/>
                <a:ea typeface="Calibri"/>
                <a:cs typeface="Calibri"/>
                <a:sym typeface="Calibri"/>
              </a:defRPr>
            </a:lvl5pPr>
            <a:lvl6pPr marL="0" marR="0" lvl="5" indent="0" algn="l" rtl="0">
              <a:spcBef>
                <a:spcPts val="0"/>
              </a:spcBef>
              <a:buNone/>
              <a:defRPr sz="1800">
                <a:solidFill>
                  <a:srgbClr val="000000"/>
                </a:solidFill>
                <a:latin typeface="Calibri"/>
                <a:ea typeface="Calibri"/>
                <a:cs typeface="Calibri"/>
                <a:sym typeface="Calibri"/>
              </a:defRPr>
            </a:lvl6pPr>
            <a:lvl7pPr marL="0" marR="0" lvl="6" indent="0" algn="l" rtl="0">
              <a:spcBef>
                <a:spcPts val="0"/>
              </a:spcBef>
              <a:buNone/>
              <a:defRPr sz="1800">
                <a:solidFill>
                  <a:srgbClr val="000000"/>
                </a:solidFill>
                <a:latin typeface="Calibri"/>
                <a:ea typeface="Calibri"/>
                <a:cs typeface="Calibri"/>
                <a:sym typeface="Calibri"/>
              </a:defRPr>
            </a:lvl7pPr>
            <a:lvl8pPr marL="0" marR="0" lvl="7" indent="0" algn="l" rtl="0">
              <a:spcBef>
                <a:spcPts val="0"/>
              </a:spcBef>
              <a:buNone/>
              <a:defRPr sz="1800">
                <a:solidFill>
                  <a:srgbClr val="000000"/>
                </a:solidFill>
                <a:latin typeface="Calibri"/>
                <a:ea typeface="Calibri"/>
                <a:cs typeface="Calibri"/>
                <a:sym typeface="Calibri"/>
              </a:defRPr>
            </a:lvl8pPr>
            <a:lvl9pPr marL="0" marR="0" lvl="8" indent="0" algn="l" rtl="0">
              <a:spcBef>
                <a:spcPts val="0"/>
              </a:spcBef>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0"/>
        <p:cNvGrpSpPr/>
        <p:nvPr/>
      </p:nvGrpSpPr>
      <p:grpSpPr>
        <a:xfrm>
          <a:off x="0" y="0"/>
          <a:ext cx="0" cy="0"/>
          <a:chOff x="0" y="0"/>
          <a:chExt cx="0" cy="0"/>
        </a:xfrm>
      </p:grpSpPr>
      <p:sp>
        <p:nvSpPr>
          <p:cNvPr id="81" name="Google Shape;81;p4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2" name="Google Shape;82;p47"/>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3" name="Google Shape;83;p4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4" name="Google Shape;84;p4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5" name="Google Shape;85;p4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rgbClr val="000000"/>
                </a:solidFill>
                <a:latin typeface="Calibri"/>
                <a:ea typeface="Calibri"/>
                <a:cs typeface="Calibri"/>
                <a:sym typeface="Calibri"/>
              </a:defRPr>
            </a:lvl1pPr>
            <a:lvl2pPr marL="0" marR="0" lvl="1" indent="0" algn="l" rtl="0">
              <a:spcBef>
                <a:spcPts val="0"/>
              </a:spcBef>
              <a:buNone/>
              <a:defRPr sz="1800">
                <a:solidFill>
                  <a:srgbClr val="000000"/>
                </a:solidFill>
                <a:latin typeface="Calibri"/>
                <a:ea typeface="Calibri"/>
                <a:cs typeface="Calibri"/>
                <a:sym typeface="Calibri"/>
              </a:defRPr>
            </a:lvl2pPr>
            <a:lvl3pPr marL="0" marR="0" lvl="2" indent="0" algn="l" rtl="0">
              <a:spcBef>
                <a:spcPts val="0"/>
              </a:spcBef>
              <a:buNone/>
              <a:defRPr sz="1800">
                <a:solidFill>
                  <a:srgbClr val="000000"/>
                </a:solidFill>
                <a:latin typeface="Calibri"/>
                <a:ea typeface="Calibri"/>
                <a:cs typeface="Calibri"/>
                <a:sym typeface="Calibri"/>
              </a:defRPr>
            </a:lvl3pPr>
            <a:lvl4pPr marL="0" marR="0" lvl="3" indent="0" algn="l" rtl="0">
              <a:spcBef>
                <a:spcPts val="0"/>
              </a:spcBef>
              <a:buNone/>
              <a:defRPr sz="1800">
                <a:solidFill>
                  <a:srgbClr val="000000"/>
                </a:solidFill>
                <a:latin typeface="Calibri"/>
                <a:ea typeface="Calibri"/>
                <a:cs typeface="Calibri"/>
                <a:sym typeface="Calibri"/>
              </a:defRPr>
            </a:lvl4pPr>
            <a:lvl5pPr marL="0" marR="0" lvl="4" indent="0" algn="l" rtl="0">
              <a:spcBef>
                <a:spcPts val="0"/>
              </a:spcBef>
              <a:buNone/>
              <a:defRPr sz="1800">
                <a:solidFill>
                  <a:srgbClr val="000000"/>
                </a:solidFill>
                <a:latin typeface="Calibri"/>
                <a:ea typeface="Calibri"/>
                <a:cs typeface="Calibri"/>
                <a:sym typeface="Calibri"/>
              </a:defRPr>
            </a:lvl5pPr>
            <a:lvl6pPr marL="0" marR="0" lvl="5" indent="0" algn="l" rtl="0">
              <a:spcBef>
                <a:spcPts val="0"/>
              </a:spcBef>
              <a:buNone/>
              <a:defRPr sz="1800">
                <a:solidFill>
                  <a:srgbClr val="000000"/>
                </a:solidFill>
                <a:latin typeface="Calibri"/>
                <a:ea typeface="Calibri"/>
                <a:cs typeface="Calibri"/>
                <a:sym typeface="Calibri"/>
              </a:defRPr>
            </a:lvl6pPr>
            <a:lvl7pPr marL="0" marR="0" lvl="6" indent="0" algn="l" rtl="0">
              <a:spcBef>
                <a:spcPts val="0"/>
              </a:spcBef>
              <a:buNone/>
              <a:defRPr sz="1800">
                <a:solidFill>
                  <a:srgbClr val="000000"/>
                </a:solidFill>
                <a:latin typeface="Calibri"/>
                <a:ea typeface="Calibri"/>
                <a:cs typeface="Calibri"/>
                <a:sym typeface="Calibri"/>
              </a:defRPr>
            </a:lvl7pPr>
            <a:lvl8pPr marL="0" marR="0" lvl="7" indent="0" algn="l" rtl="0">
              <a:spcBef>
                <a:spcPts val="0"/>
              </a:spcBef>
              <a:buNone/>
              <a:defRPr sz="1800">
                <a:solidFill>
                  <a:srgbClr val="000000"/>
                </a:solidFill>
                <a:latin typeface="Calibri"/>
                <a:ea typeface="Calibri"/>
                <a:cs typeface="Calibri"/>
                <a:sym typeface="Calibri"/>
              </a:defRPr>
            </a:lvl8pPr>
            <a:lvl9pPr marL="0" marR="0" lvl="8" indent="0" algn="l" rtl="0">
              <a:spcBef>
                <a:spcPts val="0"/>
              </a:spcBef>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6"/>
        <p:cNvGrpSpPr/>
        <p:nvPr/>
      </p:nvGrpSpPr>
      <p:grpSpPr>
        <a:xfrm>
          <a:off x="0" y="0"/>
          <a:ext cx="0" cy="0"/>
          <a:chOff x="0" y="0"/>
          <a:chExt cx="0" cy="0"/>
        </a:xfrm>
      </p:grpSpPr>
      <p:sp>
        <p:nvSpPr>
          <p:cNvPr id="87" name="Google Shape;87;p48"/>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8" name="Google Shape;88;p48"/>
          <p:cNvSpPr txBox="1">
            <a:spLocks noGrp="1"/>
          </p:cNvSpPr>
          <p:nvPr>
            <p:ph type="body" idx="1"/>
          </p:nvPr>
        </p:nvSpPr>
        <p:spPr>
          <a:xfrm rot="5400000">
            <a:off x="623094" y="370681"/>
            <a:ext cx="5811838" cy="5800725"/>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9" name="Google Shape;89;p4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0" name="Google Shape;90;p4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1" name="Google Shape;91;p4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rgbClr val="000000"/>
                </a:solidFill>
                <a:latin typeface="Calibri"/>
                <a:ea typeface="Calibri"/>
                <a:cs typeface="Calibri"/>
                <a:sym typeface="Calibri"/>
              </a:defRPr>
            </a:lvl1pPr>
            <a:lvl2pPr marL="0" marR="0" lvl="1" indent="0" algn="l" rtl="0">
              <a:spcBef>
                <a:spcPts val="0"/>
              </a:spcBef>
              <a:buNone/>
              <a:defRPr sz="1800">
                <a:solidFill>
                  <a:srgbClr val="000000"/>
                </a:solidFill>
                <a:latin typeface="Calibri"/>
                <a:ea typeface="Calibri"/>
                <a:cs typeface="Calibri"/>
                <a:sym typeface="Calibri"/>
              </a:defRPr>
            </a:lvl2pPr>
            <a:lvl3pPr marL="0" marR="0" lvl="2" indent="0" algn="l" rtl="0">
              <a:spcBef>
                <a:spcPts val="0"/>
              </a:spcBef>
              <a:buNone/>
              <a:defRPr sz="1800">
                <a:solidFill>
                  <a:srgbClr val="000000"/>
                </a:solidFill>
                <a:latin typeface="Calibri"/>
                <a:ea typeface="Calibri"/>
                <a:cs typeface="Calibri"/>
                <a:sym typeface="Calibri"/>
              </a:defRPr>
            </a:lvl3pPr>
            <a:lvl4pPr marL="0" marR="0" lvl="3" indent="0" algn="l" rtl="0">
              <a:spcBef>
                <a:spcPts val="0"/>
              </a:spcBef>
              <a:buNone/>
              <a:defRPr sz="1800">
                <a:solidFill>
                  <a:srgbClr val="000000"/>
                </a:solidFill>
                <a:latin typeface="Calibri"/>
                <a:ea typeface="Calibri"/>
                <a:cs typeface="Calibri"/>
                <a:sym typeface="Calibri"/>
              </a:defRPr>
            </a:lvl4pPr>
            <a:lvl5pPr marL="0" marR="0" lvl="4" indent="0" algn="l" rtl="0">
              <a:spcBef>
                <a:spcPts val="0"/>
              </a:spcBef>
              <a:buNone/>
              <a:defRPr sz="1800">
                <a:solidFill>
                  <a:srgbClr val="000000"/>
                </a:solidFill>
                <a:latin typeface="Calibri"/>
                <a:ea typeface="Calibri"/>
                <a:cs typeface="Calibri"/>
                <a:sym typeface="Calibri"/>
              </a:defRPr>
            </a:lvl5pPr>
            <a:lvl6pPr marL="0" marR="0" lvl="5" indent="0" algn="l" rtl="0">
              <a:spcBef>
                <a:spcPts val="0"/>
              </a:spcBef>
              <a:buNone/>
              <a:defRPr sz="1800">
                <a:solidFill>
                  <a:srgbClr val="000000"/>
                </a:solidFill>
                <a:latin typeface="Calibri"/>
                <a:ea typeface="Calibri"/>
                <a:cs typeface="Calibri"/>
                <a:sym typeface="Calibri"/>
              </a:defRPr>
            </a:lvl6pPr>
            <a:lvl7pPr marL="0" marR="0" lvl="6" indent="0" algn="l" rtl="0">
              <a:spcBef>
                <a:spcPts val="0"/>
              </a:spcBef>
              <a:buNone/>
              <a:defRPr sz="1800">
                <a:solidFill>
                  <a:srgbClr val="000000"/>
                </a:solidFill>
                <a:latin typeface="Calibri"/>
                <a:ea typeface="Calibri"/>
                <a:cs typeface="Calibri"/>
                <a:sym typeface="Calibri"/>
              </a:defRPr>
            </a:lvl7pPr>
            <a:lvl8pPr marL="0" marR="0" lvl="7" indent="0" algn="l" rtl="0">
              <a:spcBef>
                <a:spcPts val="0"/>
              </a:spcBef>
              <a:buNone/>
              <a:defRPr sz="1800">
                <a:solidFill>
                  <a:srgbClr val="000000"/>
                </a:solidFill>
                <a:latin typeface="Calibri"/>
                <a:ea typeface="Calibri"/>
                <a:cs typeface="Calibri"/>
                <a:sym typeface="Calibri"/>
              </a:defRPr>
            </a:lvl8pPr>
            <a:lvl9pPr marL="0" marR="0" lvl="8" indent="0" algn="l" rtl="0">
              <a:spcBef>
                <a:spcPts val="0"/>
              </a:spcBef>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92"/>
        <p:cNvGrpSpPr/>
        <p:nvPr/>
      </p:nvGrpSpPr>
      <p:grpSpPr>
        <a:xfrm>
          <a:off x="0" y="0"/>
          <a:ext cx="0" cy="0"/>
          <a:chOff x="0" y="0"/>
          <a:chExt cx="0" cy="0"/>
        </a:xfrm>
      </p:grpSpPr>
      <p:sp>
        <p:nvSpPr>
          <p:cNvPr id="93" name="Google Shape;93;p4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94"/>
        <p:cNvGrpSpPr/>
        <p:nvPr/>
      </p:nvGrpSpPr>
      <p:grpSpPr>
        <a:xfrm>
          <a:off x="0" y="0"/>
          <a:ext cx="0" cy="0"/>
          <a:chOff x="0" y="0"/>
          <a:chExt cx="0" cy="0"/>
        </a:xfrm>
      </p:grpSpPr>
      <p:sp>
        <p:nvSpPr>
          <p:cNvPr id="95" name="Google Shape;95;p5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96"/>
        <p:cNvGrpSpPr/>
        <p:nvPr/>
      </p:nvGrpSpPr>
      <p:grpSpPr>
        <a:xfrm>
          <a:off x="0" y="0"/>
          <a:ext cx="0" cy="0"/>
          <a:chOff x="0" y="0"/>
          <a:chExt cx="0" cy="0"/>
        </a:xfrm>
      </p:grpSpPr>
      <p:sp>
        <p:nvSpPr>
          <p:cNvPr id="97" name="Google Shape;97;p51"/>
          <p:cNvSpPr txBox="1">
            <a:spLocks noGrp="1"/>
          </p:cNvSpPr>
          <p:nvPr>
            <p:ph type="title"/>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8" name="Google Shape;98;p51"/>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9" name="Google Shape;99;p51"/>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0" name="Google Shape;100;p51"/>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rgbClr val="000000"/>
                </a:solidFill>
                <a:latin typeface="Calibri"/>
                <a:ea typeface="Calibri"/>
                <a:cs typeface="Calibri"/>
                <a:sym typeface="Calibri"/>
              </a:defRPr>
            </a:lvl1pPr>
            <a:lvl2pPr marL="0" marR="0" lvl="1" indent="0" algn="l" rtl="0">
              <a:spcBef>
                <a:spcPts val="0"/>
              </a:spcBef>
              <a:buNone/>
              <a:defRPr sz="1800">
                <a:solidFill>
                  <a:srgbClr val="000000"/>
                </a:solidFill>
                <a:latin typeface="Calibri"/>
                <a:ea typeface="Calibri"/>
                <a:cs typeface="Calibri"/>
                <a:sym typeface="Calibri"/>
              </a:defRPr>
            </a:lvl2pPr>
            <a:lvl3pPr marL="0" marR="0" lvl="2" indent="0" algn="l" rtl="0">
              <a:spcBef>
                <a:spcPts val="0"/>
              </a:spcBef>
              <a:buNone/>
              <a:defRPr sz="1800">
                <a:solidFill>
                  <a:srgbClr val="000000"/>
                </a:solidFill>
                <a:latin typeface="Calibri"/>
                <a:ea typeface="Calibri"/>
                <a:cs typeface="Calibri"/>
                <a:sym typeface="Calibri"/>
              </a:defRPr>
            </a:lvl3pPr>
            <a:lvl4pPr marL="0" marR="0" lvl="3" indent="0" algn="l" rtl="0">
              <a:spcBef>
                <a:spcPts val="0"/>
              </a:spcBef>
              <a:buNone/>
              <a:defRPr sz="1800">
                <a:solidFill>
                  <a:srgbClr val="000000"/>
                </a:solidFill>
                <a:latin typeface="Calibri"/>
                <a:ea typeface="Calibri"/>
                <a:cs typeface="Calibri"/>
                <a:sym typeface="Calibri"/>
              </a:defRPr>
            </a:lvl4pPr>
            <a:lvl5pPr marL="0" marR="0" lvl="4" indent="0" algn="l" rtl="0">
              <a:spcBef>
                <a:spcPts val="0"/>
              </a:spcBef>
              <a:buNone/>
              <a:defRPr sz="1800">
                <a:solidFill>
                  <a:srgbClr val="000000"/>
                </a:solidFill>
                <a:latin typeface="Calibri"/>
                <a:ea typeface="Calibri"/>
                <a:cs typeface="Calibri"/>
                <a:sym typeface="Calibri"/>
              </a:defRPr>
            </a:lvl5pPr>
            <a:lvl6pPr marL="0" marR="0" lvl="5" indent="0" algn="l" rtl="0">
              <a:spcBef>
                <a:spcPts val="0"/>
              </a:spcBef>
              <a:buNone/>
              <a:defRPr sz="1800">
                <a:solidFill>
                  <a:srgbClr val="000000"/>
                </a:solidFill>
                <a:latin typeface="Calibri"/>
                <a:ea typeface="Calibri"/>
                <a:cs typeface="Calibri"/>
                <a:sym typeface="Calibri"/>
              </a:defRPr>
            </a:lvl6pPr>
            <a:lvl7pPr marL="0" marR="0" lvl="6" indent="0" algn="l" rtl="0">
              <a:spcBef>
                <a:spcPts val="0"/>
              </a:spcBef>
              <a:buNone/>
              <a:defRPr sz="1800">
                <a:solidFill>
                  <a:srgbClr val="000000"/>
                </a:solidFill>
                <a:latin typeface="Calibri"/>
                <a:ea typeface="Calibri"/>
                <a:cs typeface="Calibri"/>
                <a:sym typeface="Calibri"/>
              </a:defRPr>
            </a:lvl7pPr>
            <a:lvl8pPr marL="0" marR="0" lvl="7" indent="0" algn="l" rtl="0">
              <a:spcBef>
                <a:spcPts val="0"/>
              </a:spcBef>
              <a:buNone/>
              <a:defRPr sz="1800">
                <a:solidFill>
                  <a:srgbClr val="000000"/>
                </a:solidFill>
                <a:latin typeface="Calibri"/>
                <a:ea typeface="Calibri"/>
                <a:cs typeface="Calibri"/>
                <a:sym typeface="Calibri"/>
              </a:defRPr>
            </a:lvl8pPr>
            <a:lvl9pPr marL="0" marR="0" lvl="8" indent="0" algn="l" rtl="0">
              <a:spcBef>
                <a:spcPts val="0"/>
              </a:spcBef>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r>
              <a:rPr lang="en-US"/>
              <a:t>1-</a:t>
            </a: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7"/>
        <p:cNvGrpSpPr/>
        <p:nvPr/>
      </p:nvGrpSpPr>
      <p:grpSpPr>
        <a:xfrm>
          <a:off x="0" y="0"/>
          <a:ext cx="0" cy="0"/>
          <a:chOff x="0" y="0"/>
          <a:chExt cx="0" cy="0"/>
        </a:xfrm>
      </p:grpSpPr>
      <p:sp>
        <p:nvSpPr>
          <p:cNvPr id="28" name="Google Shape;28;p3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 name="Google Shape;29;p3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 name="Google Shape;30;p3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b="0" i="0" u="none" strike="noStrike" cap="none">
                <a:solidFill>
                  <a:srgbClr val="000000"/>
                </a:solidFill>
                <a:latin typeface="Calibri"/>
                <a:ea typeface="Calibri"/>
                <a:cs typeface="Calibri"/>
                <a:sym typeface="Calibri"/>
              </a:defRPr>
            </a:lvl1pPr>
            <a:lvl2pPr marL="0" marR="0" lvl="1" indent="0" algn="l" rtl="0">
              <a:spcBef>
                <a:spcPts val="0"/>
              </a:spcBef>
              <a:buNone/>
              <a:defRPr sz="1800" b="0" i="0" u="none" strike="noStrike" cap="none">
                <a:solidFill>
                  <a:srgbClr val="000000"/>
                </a:solidFill>
                <a:latin typeface="Calibri"/>
                <a:ea typeface="Calibri"/>
                <a:cs typeface="Calibri"/>
                <a:sym typeface="Calibri"/>
              </a:defRPr>
            </a:lvl2pPr>
            <a:lvl3pPr marL="0" marR="0" lvl="2" indent="0" algn="l" rtl="0">
              <a:spcBef>
                <a:spcPts val="0"/>
              </a:spcBef>
              <a:buNone/>
              <a:defRPr sz="1800" b="0" i="0" u="none" strike="noStrike" cap="none">
                <a:solidFill>
                  <a:srgbClr val="000000"/>
                </a:solidFill>
                <a:latin typeface="Calibri"/>
                <a:ea typeface="Calibri"/>
                <a:cs typeface="Calibri"/>
                <a:sym typeface="Calibri"/>
              </a:defRPr>
            </a:lvl3pPr>
            <a:lvl4pPr marL="0" marR="0" lvl="3" indent="0" algn="l" rtl="0">
              <a:spcBef>
                <a:spcPts val="0"/>
              </a:spcBef>
              <a:buNone/>
              <a:defRPr sz="1800" b="0" i="0" u="none" strike="noStrike" cap="none">
                <a:solidFill>
                  <a:srgbClr val="000000"/>
                </a:solidFill>
                <a:latin typeface="Calibri"/>
                <a:ea typeface="Calibri"/>
                <a:cs typeface="Calibri"/>
                <a:sym typeface="Calibri"/>
              </a:defRPr>
            </a:lvl4pPr>
            <a:lvl5pPr marL="0" marR="0" lvl="4" indent="0" algn="l" rtl="0">
              <a:spcBef>
                <a:spcPts val="0"/>
              </a:spcBef>
              <a:buNone/>
              <a:defRPr sz="1800" b="0" i="0" u="none" strike="noStrike" cap="none">
                <a:solidFill>
                  <a:srgbClr val="000000"/>
                </a:solidFill>
                <a:latin typeface="Calibri"/>
                <a:ea typeface="Calibri"/>
                <a:cs typeface="Calibri"/>
                <a:sym typeface="Calibri"/>
              </a:defRPr>
            </a:lvl5pPr>
            <a:lvl6pPr marL="0" marR="0" lvl="5" indent="0" algn="l" rtl="0">
              <a:spcBef>
                <a:spcPts val="0"/>
              </a:spcBef>
              <a:buNone/>
              <a:defRPr sz="1800" b="0" i="0" u="none" strike="noStrike" cap="none">
                <a:solidFill>
                  <a:srgbClr val="000000"/>
                </a:solidFill>
                <a:latin typeface="Calibri"/>
                <a:ea typeface="Calibri"/>
                <a:cs typeface="Calibri"/>
                <a:sym typeface="Calibri"/>
              </a:defRPr>
            </a:lvl6pPr>
            <a:lvl7pPr marL="0" marR="0" lvl="6" indent="0" algn="l" rtl="0">
              <a:spcBef>
                <a:spcPts val="0"/>
              </a:spcBef>
              <a:buNone/>
              <a:defRPr sz="1800" b="0" i="0" u="none" strike="noStrike" cap="none">
                <a:solidFill>
                  <a:srgbClr val="000000"/>
                </a:solidFill>
                <a:latin typeface="Calibri"/>
                <a:ea typeface="Calibri"/>
                <a:cs typeface="Calibri"/>
                <a:sym typeface="Calibri"/>
              </a:defRPr>
            </a:lvl7pPr>
            <a:lvl8pPr marL="0" marR="0" lvl="7" indent="0" algn="l" rtl="0">
              <a:spcBef>
                <a:spcPts val="0"/>
              </a:spcBef>
              <a:buNone/>
              <a:defRPr sz="1800" b="0" i="0" u="none" strike="noStrike" cap="none">
                <a:solidFill>
                  <a:srgbClr val="000000"/>
                </a:solidFill>
                <a:latin typeface="Calibri"/>
                <a:ea typeface="Calibri"/>
                <a:cs typeface="Calibri"/>
                <a:sym typeface="Calibri"/>
              </a:defRPr>
            </a:lvl8pPr>
            <a:lvl9pPr marL="0" marR="0" lvl="8" indent="0" algn="l" rtl="0">
              <a:spcBef>
                <a:spcPts val="0"/>
              </a:spcBef>
              <a:buNone/>
              <a:defRPr sz="1800" b="0" i="0" u="none" strike="noStrike" cap="none">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
        <p:nvSpPr>
          <p:cNvPr id="31" name="Google Shape;31;p37"/>
          <p:cNvSpPr txBox="1">
            <a:spLocks noGrp="1"/>
          </p:cNvSpPr>
          <p:nvPr>
            <p:ph type="title"/>
          </p:nvPr>
        </p:nvSpPr>
        <p:spPr>
          <a:xfrm>
            <a:off x="817323" y="214817"/>
            <a:ext cx="7402883" cy="874951"/>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rgbClr val="930B0B"/>
              </a:buClr>
              <a:buSzPts val="3600"/>
              <a:buFont typeface="Times New Roman"/>
              <a:buNone/>
              <a:defRPr sz="3600" b="0" i="0" u="none" strike="noStrike" cap="none">
                <a:solidFill>
                  <a:srgbClr val="930B0B"/>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37"/>
          <p:cNvSpPr txBox="1">
            <a:spLocks noGrp="1"/>
          </p:cNvSpPr>
          <p:nvPr>
            <p:ph type="body" idx="1"/>
          </p:nvPr>
        </p:nvSpPr>
        <p:spPr>
          <a:xfrm>
            <a:off x="700004" y="1324629"/>
            <a:ext cx="8229600" cy="4525963"/>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lnSpc>
                <a:spcPct val="90000"/>
              </a:lnSpc>
              <a:spcBef>
                <a:spcPts val="500"/>
              </a:spcBef>
              <a:spcAft>
                <a:spcPts val="0"/>
              </a:spcAft>
              <a:buClr>
                <a:schemeClr val="dk1"/>
              </a:buClr>
              <a:buSzPts val="2000"/>
              <a:buFont typeface="Calibri"/>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4pPr>
            <a:lvl5pPr marL="2286000" marR="0" lvl="4"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Times New Roman"/>
                <a:ea typeface="Times New Roman"/>
                <a:cs typeface="Times New Roman"/>
                <a:sym typeface="Times New Roman"/>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9"/>
        <p:cNvGrpSpPr/>
        <p:nvPr/>
      </p:nvGrpSpPr>
      <p:grpSpPr>
        <a:xfrm>
          <a:off x="0" y="0"/>
          <a:ext cx="0" cy="0"/>
          <a:chOff x="0" y="0"/>
          <a:chExt cx="0" cy="0"/>
        </a:xfrm>
      </p:grpSpPr>
      <p:sp>
        <p:nvSpPr>
          <p:cNvPr id="40" name="Google Shape;40;p3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1" name="Google Shape;41;p3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2" name="Google Shape;42;p3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rgbClr val="000000"/>
                </a:solidFill>
                <a:latin typeface="Calibri"/>
                <a:ea typeface="Calibri"/>
                <a:cs typeface="Calibri"/>
                <a:sym typeface="Calibri"/>
              </a:defRPr>
            </a:lvl1pPr>
            <a:lvl2pPr marL="0" marR="0" lvl="1" indent="0" algn="l" rtl="0">
              <a:spcBef>
                <a:spcPts val="0"/>
              </a:spcBef>
              <a:buNone/>
              <a:defRPr sz="1800">
                <a:solidFill>
                  <a:srgbClr val="000000"/>
                </a:solidFill>
                <a:latin typeface="Calibri"/>
                <a:ea typeface="Calibri"/>
                <a:cs typeface="Calibri"/>
                <a:sym typeface="Calibri"/>
              </a:defRPr>
            </a:lvl2pPr>
            <a:lvl3pPr marL="0" marR="0" lvl="2" indent="0" algn="l" rtl="0">
              <a:spcBef>
                <a:spcPts val="0"/>
              </a:spcBef>
              <a:buNone/>
              <a:defRPr sz="1800">
                <a:solidFill>
                  <a:srgbClr val="000000"/>
                </a:solidFill>
                <a:latin typeface="Calibri"/>
                <a:ea typeface="Calibri"/>
                <a:cs typeface="Calibri"/>
                <a:sym typeface="Calibri"/>
              </a:defRPr>
            </a:lvl3pPr>
            <a:lvl4pPr marL="0" marR="0" lvl="3" indent="0" algn="l" rtl="0">
              <a:spcBef>
                <a:spcPts val="0"/>
              </a:spcBef>
              <a:buNone/>
              <a:defRPr sz="1800">
                <a:solidFill>
                  <a:srgbClr val="000000"/>
                </a:solidFill>
                <a:latin typeface="Calibri"/>
                <a:ea typeface="Calibri"/>
                <a:cs typeface="Calibri"/>
                <a:sym typeface="Calibri"/>
              </a:defRPr>
            </a:lvl4pPr>
            <a:lvl5pPr marL="0" marR="0" lvl="4" indent="0" algn="l" rtl="0">
              <a:spcBef>
                <a:spcPts val="0"/>
              </a:spcBef>
              <a:buNone/>
              <a:defRPr sz="1800">
                <a:solidFill>
                  <a:srgbClr val="000000"/>
                </a:solidFill>
                <a:latin typeface="Calibri"/>
                <a:ea typeface="Calibri"/>
                <a:cs typeface="Calibri"/>
                <a:sym typeface="Calibri"/>
              </a:defRPr>
            </a:lvl5pPr>
            <a:lvl6pPr marL="0" marR="0" lvl="5" indent="0" algn="l" rtl="0">
              <a:spcBef>
                <a:spcPts val="0"/>
              </a:spcBef>
              <a:buNone/>
              <a:defRPr sz="1800">
                <a:solidFill>
                  <a:srgbClr val="000000"/>
                </a:solidFill>
                <a:latin typeface="Calibri"/>
                <a:ea typeface="Calibri"/>
                <a:cs typeface="Calibri"/>
                <a:sym typeface="Calibri"/>
              </a:defRPr>
            </a:lvl6pPr>
            <a:lvl7pPr marL="0" marR="0" lvl="6" indent="0" algn="l" rtl="0">
              <a:spcBef>
                <a:spcPts val="0"/>
              </a:spcBef>
              <a:buNone/>
              <a:defRPr sz="1800">
                <a:solidFill>
                  <a:srgbClr val="000000"/>
                </a:solidFill>
                <a:latin typeface="Calibri"/>
                <a:ea typeface="Calibri"/>
                <a:cs typeface="Calibri"/>
                <a:sym typeface="Calibri"/>
              </a:defRPr>
            </a:lvl7pPr>
            <a:lvl8pPr marL="0" marR="0" lvl="7" indent="0" algn="l" rtl="0">
              <a:spcBef>
                <a:spcPts val="0"/>
              </a:spcBef>
              <a:buNone/>
              <a:defRPr sz="1800">
                <a:solidFill>
                  <a:srgbClr val="000000"/>
                </a:solidFill>
                <a:latin typeface="Calibri"/>
                <a:ea typeface="Calibri"/>
                <a:cs typeface="Calibri"/>
                <a:sym typeface="Calibri"/>
              </a:defRPr>
            </a:lvl8pPr>
            <a:lvl9pPr marL="0" marR="0" lvl="8" indent="0" algn="l" rtl="0">
              <a:spcBef>
                <a:spcPts val="0"/>
              </a:spcBef>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
        <p:nvSpPr>
          <p:cNvPr id="43" name="Google Shape;43;p39"/>
          <p:cNvSpPr txBox="1">
            <a:spLocks noGrp="1"/>
          </p:cNvSpPr>
          <p:nvPr>
            <p:ph type="body" idx="1"/>
          </p:nvPr>
        </p:nvSpPr>
        <p:spPr>
          <a:xfrm>
            <a:off x="728983" y="1324629"/>
            <a:ext cx="8229600" cy="4525963"/>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lnSpc>
                <a:spcPct val="90000"/>
              </a:lnSpc>
              <a:spcBef>
                <a:spcPts val="500"/>
              </a:spcBef>
              <a:spcAft>
                <a:spcPts val="0"/>
              </a:spcAft>
              <a:buClr>
                <a:schemeClr val="dk1"/>
              </a:buClr>
              <a:buSzPts val="2000"/>
              <a:buFont typeface="Calibri"/>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4pPr>
            <a:lvl5pPr marL="2286000" marR="0" lvl="4"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Times New Roman"/>
                <a:ea typeface="Times New Roman"/>
                <a:cs typeface="Times New Roman"/>
                <a:sym typeface="Times New Roman"/>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4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45"/>
        <p:cNvGrpSpPr/>
        <p:nvPr/>
      </p:nvGrpSpPr>
      <p:grpSpPr>
        <a:xfrm>
          <a:off x="0" y="0"/>
          <a:ext cx="0" cy="0"/>
          <a:chOff x="0" y="0"/>
          <a:chExt cx="0" cy="0"/>
        </a:xfrm>
      </p:grpSpPr>
      <p:sp>
        <p:nvSpPr>
          <p:cNvPr id="46" name="Google Shape;46;p41"/>
          <p:cNvSpPr txBox="1">
            <a:spLocks noGrp="1"/>
          </p:cNvSpPr>
          <p:nvPr>
            <p:ph type="title"/>
          </p:nvPr>
        </p:nvSpPr>
        <p:spPr>
          <a:xfrm>
            <a:off x="817323" y="214817"/>
            <a:ext cx="7402883" cy="874951"/>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rgbClr val="930B0B"/>
              </a:buClr>
              <a:buSzPts val="3600"/>
              <a:buFont typeface="Times New Roman"/>
              <a:buNone/>
              <a:defRPr sz="3600" b="0" i="0" u="none" strike="noStrike" cap="none">
                <a:solidFill>
                  <a:srgbClr val="930B0B"/>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7" name="Google Shape;47;p41"/>
          <p:cNvSpPr txBox="1">
            <a:spLocks noGrp="1"/>
          </p:cNvSpPr>
          <p:nvPr>
            <p:ph type="body" idx="1"/>
          </p:nvPr>
        </p:nvSpPr>
        <p:spPr>
          <a:xfrm>
            <a:off x="655370" y="1189973"/>
            <a:ext cx="8248389" cy="489930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Times New Roman"/>
                <a:ea typeface="Times New Roman"/>
                <a:cs typeface="Times New Roman"/>
                <a:sym typeface="Times New Roman"/>
              </a:defRPr>
            </a:lvl1pPr>
            <a:lvl2pPr marL="914400" marR="0" lvl="1" indent="-335280" algn="l" rtl="0">
              <a:lnSpc>
                <a:spcPct val="90000"/>
              </a:lnSpc>
              <a:spcBef>
                <a:spcPts val="500"/>
              </a:spcBef>
              <a:spcAft>
                <a:spcPts val="0"/>
              </a:spcAft>
              <a:buClr>
                <a:srgbClr val="C55A11"/>
              </a:buClr>
              <a:buSzPts val="1680"/>
              <a:buFont typeface="Courier New"/>
              <a:buChar char="o"/>
              <a:defRPr sz="2400" b="0" i="0" u="none" strike="noStrike" cap="none">
                <a:solidFill>
                  <a:schemeClr val="dk1"/>
                </a:solidFill>
                <a:latin typeface="Times New Roman"/>
                <a:ea typeface="Times New Roman"/>
                <a:cs typeface="Times New Roman"/>
                <a:sym typeface="Times New Roman"/>
              </a:defRPr>
            </a:lvl2pPr>
            <a:lvl3pPr marL="1371600" marR="0" lvl="2" indent="-317500" algn="l" rtl="0">
              <a:lnSpc>
                <a:spcPct val="90000"/>
              </a:lnSpc>
              <a:spcBef>
                <a:spcPts val="500"/>
              </a:spcBef>
              <a:spcAft>
                <a:spcPts val="0"/>
              </a:spcAft>
              <a:buClr>
                <a:srgbClr val="8D4427"/>
              </a:buClr>
              <a:buSzPts val="14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42"/>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42"/>
          <p:cNvSpPr txBox="1">
            <a:spLocks noGrp="1"/>
          </p:cNvSpPr>
          <p:nvPr>
            <p:ph type="body" idx="1"/>
          </p:nvPr>
        </p:nvSpPr>
        <p:spPr>
          <a:xfrm>
            <a:off x="681575" y="1606006"/>
            <a:ext cx="3868340"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42"/>
          <p:cNvSpPr txBox="1">
            <a:spLocks noGrp="1"/>
          </p:cNvSpPr>
          <p:nvPr>
            <p:ph type="body" idx="2"/>
          </p:nvPr>
        </p:nvSpPr>
        <p:spPr>
          <a:xfrm>
            <a:off x="803704" y="2505075"/>
            <a:ext cx="3868340"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42"/>
          <p:cNvSpPr txBox="1">
            <a:spLocks noGrp="1"/>
          </p:cNvSpPr>
          <p:nvPr>
            <p:ph type="body" idx="3"/>
          </p:nvPr>
        </p:nvSpPr>
        <p:spPr>
          <a:xfrm>
            <a:off x="4803013" y="1681163"/>
            <a:ext cx="3887391"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42"/>
          <p:cNvSpPr txBox="1">
            <a:spLocks noGrp="1"/>
          </p:cNvSpPr>
          <p:nvPr>
            <p:ph type="body" idx="4"/>
          </p:nvPr>
        </p:nvSpPr>
        <p:spPr>
          <a:xfrm>
            <a:off x="4803013" y="2505075"/>
            <a:ext cx="3887391"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4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4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6" name="Google Shape;56;p4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rgbClr val="000000"/>
                </a:solidFill>
                <a:latin typeface="Calibri"/>
                <a:ea typeface="Calibri"/>
                <a:cs typeface="Calibri"/>
                <a:sym typeface="Calibri"/>
              </a:defRPr>
            </a:lvl1pPr>
            <a:lvl2pPr marL="0" marR="0" lvl="1" indent="0" algn="l" rtl="0">
              <a:spcBef>
                <a:spcPts val="0"/>
              </a:spcBef>
              <a:buNone/>
              <a:defRPr sz="1800">
                <a:solidFill>
                  <a:srgbClr val="000000"/>
                </a:solidFill>
                <a:latin typeface="Calibri"/>
                <a:ea typeface="Calibri"/>
                <a:cs typeface="Calibri"/>
                <a:sym typeface="Calibri"/>
              </a:defRPr>
            </a:lvl2pPr>
            <a:lvl3pPr marL="0" marR="0" lvl="2" indent="0" algn="l" rtl="0">
              <a:spcBef>
                <a:spcPts val="0"/>
              </a:spcBef>
              <a:buNone/>
              <a:defRPr sz="1800">
                <a:solidFill>
                  <a:srgbClr val="000000"/>
                </a:solidFill>
                <a:latin typeface="Calibri"/>
                <a:ea typeface="Calibri"/>
                <a:cs typeface="Calibri"/>
                <a:sym typeface="Calibri"/>
              </a:defRPr>
            </a:lvl3pPr>
            <a:lvl4pPr marL="0" marR="0" lvl="3" indent="0" algn="l" rtl="0">
              <a:spcBef>
                <a:spcPts val="0"/>
              </a:spcBef>
              <a:buNone/>
              <a:defRPr sz="1800">
                <a:solidFill>
                  <a:srgbClr val="000000"/>
                </a:solidFill>
                <a:latin typeface="Calibri"/>
                <a:ea typeface="Calibri"/>
                <a:cs typeface="Calibri"/>
                <a:sym typeface="Calibri"/>
              </a:defRPr>
            </a:lvl4pPr>
            <a:lvl5pPr marL="0" marR="0" lvl="4" indent="0" algn="l" rtl="0">
              <a:spcBef>
                <a:spcPts val="0"/>
              </a:spcBef>
              <a:buNone/>
              <a:defRPr sz="1800">
                <a:solidFill>
                  <a:srgbClr val="000000"/>
                </a:solidFill>
                <a:latin typeface="Calibri"/>
                <a:ea typeface="Calibri"/>
                <a:cs typeface="Calibri"/>
                <a:sym typeface="Calibri"/>
              </a:defRPr>
            </a:lvl5pPr>
            <a:lvl6pPr marL="0" marR="0" lvl="5" indent="0" algn="l" rtl="0">
              <a:spcBef>
                <a:spcPts val="0"/>
              </a:spcBef>
              <a:buNone/>
              <a:defRPr sz="1800">
                <a:solidFill>
                  <a:srgbClr val="000000"/>
                </a:solidFill>
                <a:latin typeface="Calibri"/>
                <a:ea typeface="Calibri"/>
                <a:cs typeface="Calibri"/>
                <a:sym typeface="Calibri"/>
              </a:defRPr>
            </a:lvl6pPr>
            <a:lvl7pPr marL="0" marR="0" lvl="6" indent="0" algn="l" rtl="0">
              <a:spcBef>
                <a:spcPts val="0"/>
              </a:spcBef>
              <a:buNone/>
              <a:defRPr sz="1800">
                <a:solidFill>
                  <a:srgbClr val="000000"/>
                </a:solidFill>
                <a:latin typeface="Calibri"/>
                <a:ea typeface="Calibri"/>
                <a:cs typeface="Calibri"/>
                <a:sym typeface="Calibri"/>
              </a:defRPr>
            </a:lvl7pPr>
            <a:lvl8pPr marL="0" marR="0" lvl="7" indent="0" algn="l" rtl="0">
              <a:spcBef>
                <a:spcPts val="0"/>
              </a:spcBef>
              <a:buNone/>
              <a:defRPr sz="1800">
                <a:solidFill>
                  <a:srgbClr val="000000"/>
                </a:solidFill>
                <a:latin typeface="Calibri"/>
                <a:ea typeface="Calibri"/>
                <a:cs typeface="Calibri"/>
                <a:sym typeface="Calibri"/>
              </a:defRPr>
            </a:lvl8pPr>
            <a:lvl9pPr marL="0" marR="0" lvl="8" indent="0" algn="l" rtl="0">
              <a:spcBef>
                <a:spcPts val="0"/>
              </a:spcBef>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4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9" name="Google Shape;59;p4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4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4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rgbClr val="000000"/>
                </a:solidFill>
                <a:latin typeface="Calibri"/>
                <a:ea typeface="Calibri"/>
                <a:cs typeface="Calibri"/>
                <a:sym typeface="Calibri"/>
              </a:defRPr>
            </a:lvl1pPr>
            <a:lvl2pPr marL="0" marR="0" lvl="1" indent="0" algn="l" rtl="0">
              <a:spcBef>
                <a:spcPts val="0"/>
              </a:spcBef>
              <a:buNone/>
              <a:defRPr sz="1800">
                <a:solidFill>
                  <a:srgbClr val="000000"/>
                </a:solidFill>
                <a:latin typeface="Calibri"/>
                <a:ea typeface="Calibri"/>
                <a:cs typeface="Calibri"/>
                <a:sym typeface="Calibri"/>
              </a:defRPr>
            </a:lvl2pPr>
            <a:lvl3pPr marL="0" marR="0" lvl="2" indent="0" algn="l" rtl="0">
              <a:spcBef>
                <a:spcPts val="0"/>
              </a:spcBef>
              <a:buNone/>
              <a:defRPr sz="1800">
                <a:solidFill>
                  <a:srgbClr val="000000"/>
                </a:solidFill>
                <a:latin typeface="Calibri"/>
                <a:ea typeface="Calibri"/>
                <a:cs typeface="Calibri"/>
                <a:sym typeface="Calibri"/>
              </a:defRPr>
            </a:lvl3pPr>
            <a:lvl4pPr marL="0" marR="0" lvl="3" indent="0" algn="l" rtl="0">
              <a:spcBef>
                <a:spcPts val="0"/>
              </a:spcBef>
              <a:buNone/>
              <a:defRPr sz="1800">
                <a:solidFill>
                  <a:srgbClr val="000000"/>
                </a:solidFill>
                <a:latin typeface="Calibri"/>
                <a:ea typeface="Calibri"/>
                <a:cs typeface="Calibri"/>
                <a:sym typeface="Calibri"/>
              </a:defRPr>
            </a:lvl4pPr>
            <a:lvl5pPr marL="0" marR="0" lvl="4" indent="0" algn="l" rtl="0">
              <a:spcBef>
                <a:spcPts val="0"/>
              </a:spcBef>
              <a:buNone/>
              <a:defRPr sz="1800">
                <a:solidFill>
                  <a:srgbClr val="000000"/>
                </a:solidFill>
                <a:latin typeface="Calibri"/>
                <a:ea typeface="Calibri"/>
                <a:cs typeface="Calibri"/>
                <a:sym typeface="Calibri"/>
              </a:defRPr>
            </a:lvl5pPr>
            <a:lvl6pPr marL="0" marR="0" lvl="5" indent="0" algn="l" rtl="0">
              <a:spcBef>
                <a:spcPts val="0"/>
              </a:spcBef>
              <a:buNone/>
              <a:defRPr sz="1800">
                <a:solidFill>
                  <a:srgbClr val="000000"/>
                </a:solidFill>
                <a:latin typeface="Calibri"/>
                <a:ea typeface="Calibri"/>
                <a:cs typeface="Calibri"/>
                <a:sym typeface="Calibri"/>
              </a:defRPr>
            </a:lvl6pPr>
            <a:lvl7pPr marL="0" marR="0" lvl="6" indent="0" algn="l" rtl="0">
              <a:spcBef>
                <a:spcPts val="0"/>
              </a:spcBef>
              <a:buNone/>
              <a:defRPr sz="1800">
                <a:solidFill>
                  <a:srgbClr val="000000"/>
                </a:solidFill>
                <a:latin typeface="Calibri"/>
                <a:ea typeface="Calibri"/>
                <a:cs typeface="Calibri"/>
                <a:sym typeface="Calibri"/>
              </a:defRPr>
            </a:lvl7pPr>
            <a:lvl8pPr marL="0" marR="0" lvl="7" indent="0" algn="l" rtl="0">
              <a:spcBef>
                <a:spcPts val="0"/>
              </a:spcBef>
              <a:buNone/>
              <a:defRPr sz="1800">
                <a:solidFill>
                  <a:srgbClr val="000000"/>
                </a:solidFill>
                <a:latin typeface="Calibri"/>
                <a:ea typeface="Calibri"/>
                <a:cs typeface="Calibri"/>
                <a:sym typeface="Calibri"/>
              </a:defRPr>
            </a:lvl8pPr>
            <a:lvl9pPr marL="0" marR="0" lvl="8" indent="0" algn="l" rtl="0">
              <a:spcBef>
                <a:spcPts val="0"/>
              </a:spcBef>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4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4" name="Google Shape;64;p4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4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rgbClr val="000000"/>
                </a:solidFill>
                <a:latin typeface="Calibri"/>
                <a:ea typeface="Calibri"/>
                <a:cs typeface="Calibri"/>
                <a:sym typeface="Calibri"/>
              </a:defRPr>
            </a:lvl1pPr>
            <a:lvl2pPr marL="0" marR="0" lvl="1" indent="0" algn="l" rtl="0">
              <a:spcBef>
                <a:spcPts val="0"/>
              </a:spcBef>
              <a:buNone/>
              <a:defRPr sz="1800">
                <a:solidFill>
                  <a:srgbClr val="000000"/>
                </a:solidFill>
                <a:latin typeface="Calibri"/>
                <a:ea typeface="Calibri"/>
                <a:cs typeface="Calibri"/>
                <a:sym typeface="Calibri"/>
              </a:defRPr>
            </a:lvl2pPr>
            <a:lvl3pPr marL="0" marR="0" lvl="2" indent="0" algn="l" rtl="0">
              <a:spcBef>
                <a:spcPts val="0"/>
              </a:spcBef>
              <a:buNone/>
              <a:defRPr sz="1800">
                <a:solidFill>
                  <a:srgbClr val="000000"/>
                </a:solidFill>
                <a:latin typeface="Calibri"/>
                <a:ea typeface="Calibri"/>
                <a:cs typeface="Calibri"/>
                <a:sym typeface="Calibri"/>
              </a:defRPr>
            </a:lvl3pPr>
            <a:lvl4pPr marL="0" marR="0" lvl="3" indent="0" algn="l" rtl="0">
              <a:spcBef>
                <a:spcPts val="0"/>
              </a:spcBef>
              <a:buNone/>
              <a:defRPr sz="1800">
                <a:solidFill>
                  <a:srgbClr val="000000"/>
                </a:solidFill>
                <a:latin typeface="Calibri"/>
                <a:ea typeface="Calibri"/>
                <a:cs typeface="Calibri"/>
                <a:sym typeface="Calibri"/>
              </a:defRPr>
            </a:lvl4pPr>
            <a:lvl5pPr marL="0" marR="0" lvl="4" indent="0" algn="l" rtl="0">
              <a:spcBef>
                <a:spcPts val="0"/>
              </a:spcBef>
              <a:buNone/>
              <a:defRPr sz="1800">
                <a:solidFill>
                  <a:srgbClr val="000000"/>
                </a:solidFill>
                <a:latin typeface="Calibri"/>
                <a:ea typeface="Calibri"/>
                <a:cs typeface="Calibri"/>
                <a:sym typeface="Calibri"/>
              </a:defRPr>
            </a:lvl5pPr>
            <a:lvl6pPr marL="0" marR="0" lvl="5" indent="0" algn="l" rtl="0">
              <a:spcBef>
                <a:spcPts val="0"/>
              </a:spcBef>
              <a:buNone/>
              <a:defRPr sz="1800">
                <a:solidFill>
                  <a:srgbClr val="000000"/>
                </a:solidFill>
                <a:latin typeface="Calibri"/>
                <a:ea typeface="Calibri"/>
                <a:cs typeface="Calibri"/>
                <a:sym typeface="Calibri"/>
              </a:defRPr>
            </a:lvl6pPr>
            <a:lvl7pPr marL="0" marR="0" lvl="6" indent="0" algn="l" rtl="0">
              <a:spcBef>
                <a:spcPts val="0"/>
              </a:spcBef>
              <a:buNone/>
              <a:defRPr sz="1800">
                <a:solidFill>
                  <a:srgbClr val="000000"/>
                </a:solidFill>
                <a:latin typeface="Calibri"/>
                <a:ea typeface="Calibri"/>
                <a:cs typeface="Calibri"/>
                <a:sym typeface="Calibri"/>
              </a:defRPr>
            </a:lvl7pPr>
            <a:lvl8pPr marL="0" marR="0" lvl="7" indent="0" algn="l" rtl="0">
              <a:spcBef>
                <a:spcPts val="0"/>
              </a:spcBef>
              <a:buNone/>
              <a:defRPr sz="1800">
                <a:solidFill>
                  <a:srgbClr val="000000"/>
                </a:solidFill>
                <a:latin typeface="Calibri"/>
                <a:ea typeface="Calibri"/>
                <a:cs typeface="Calibri"/>
                <a:sym typeface="Calibri"/>
              </a:defRPr>
            </a:lvl8pPr>
            <a:lvl9pPr marL="0" marR="0" lvl="8" indent="0" algn="l" rtl="0">
              <a:spcBef>
                <a:spcPts val="0"/>
              </a:spcBef>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45"/>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8" name="Google Shape;68;p45"/>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9" name="Google Shape;69;p45"/>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0" name="Google Shape;70;p4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4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4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rgbClr val="000000"/>
                </a:solidFill>
                <a:latin typeface="Calibri"/>
                <a:ea typeface="Calibri"/>
                <a:cs typeface="Calibri"/>
                <a:sym typeface="Calibri"/>
              </a:defRPr>
            </a:lvl1pPr>
            <a:lvl2pPr marL="0" marR="0" lvl="1" indent="0" algn="l" rtl="0">
              <a:spcBef>
                <a:spcPts val="0"/>
              </a:spcBef>
              <a:buNone/>
              <a:defRPr sz="1800">
                <a:solidFill>
                  <a:srgbClr val="000000"/>
                </a:solidFill>
                <a:latin typeface="Calibri"/>
                <a:ea typeface="Calibri"/>
                <a:cs typeface="Calibri"/>
                <a:sym typeface="Calibri"/>
              </a:defRPr>
            </a:lvl2pPr>
            <a:lvl3pPr marL="0" marR="0" lvl="2" indent="0" algn="l" rtl="0">
              <a:spcBef>
                <a:spcPts val="0"/>
              </a:spcBef>
              <a:buNone/>
              <a:defRPr sz="1800">
                <a:solidFill>
                  <a:srgbClr val="000000"/>
                </a:solidFill>
                <a:latin typeface="Calibri"/>
                <a:ea typeface="Calibri"/>
                <a:cs typeface="Calibri"/>
                <a:sym typeface="Calibri"/>
              </a:defRPr>
            </a:lvl3pPr>
            <a:lvl4pPr marL="0" marR="0" lvl="3" indent="0" algn="l" rtl="0">
              <a:spcBef>
                <a:spcPts val="0"/>
              </a:spcBef>
              <a:buNone/>
              <a:defRPr sz="1800">
                <a:solidFill>
                  <a:srgbClr val="000000"/>
                </a:solidFill>
                <a:latin typeface="Calibri"/>
                <a:ea typeface="Calibri"/>
                <a:cs typeface="Calibri"/>
                <a:sym typeface="Calibri"/>
              </a:defRPr>
            </a:lvl4pPr>
            <a:lvl5pPr marL="0" marR="0" lvl="4" indent="0" algn="l" rtl="0">
              <a:spcBef>
                <a:spcPts val="0"/>
              </a:spcBef>
              <a:buNone/>
              <a:defRPr sz="1800">
                <a:solidFill>
                  <a:srgbClr val="000000"/>
                </a:solidFill>
                <a:latin typeface="Calibri"/>
                <a:ea typeface="Calibri"/>
                <a:cs typeface="Calibri"/>
                <a:sym typeface="Calibri"/>
              </a:defRPr>
            </a:lvl5pPr>
            <a:lvl6pPr marL="0" marR="0" lvl="5" indent="0" algn="l" rtl="0">
              <a:spcBef>
                <a:spcPts val="0"/>
              </a:spcBef>
              <a:buNone/>
              <a:defRPr sz="1800">
                <a:solidFill>
                  <a:srgbClr val="000000"/>
                </a:solidFill>
                <a:latin typeface="Calibri"/>
                <a:ea typeface="Calibri"/>
                <a:cs typeface="Calibri"/>
                <a:sym typeface="Calibri"/>
              </a:defRPr>
            </a:lvl6pPr>
            <a:lvl7pPr marL="0" marR="0" lvl="6" indent="0" algn="l" rtl="0">
              <a:spcBef>
                <a:spcPts val="0"/>
              </a:spcBef>
              <a:buNone/>
              <a:defRPr sz="1800">
                <a:solidFill>
                  <a:srgbClr val="000000"/>
                </a:solidFill>
                <a:latin typeface="Calibri"/>
                <a:ea typeface="Calibri"/>
                <a:cs typeface="Calibri"/>
                <a:sym typeface="Calibri"/>
              </a:defRPr>
            </a:lvl7pPr>
            <a:lvl8pPr marL="0" marR="0" lvl="7" indent="0" algn="l" rtl="0">
              <a:spcBef>
                <a:spcPts val="0"/>
              </a:spcBef>
              <a:buNone/>
              <a:defRPr sz="1800">
                <a:solidFill>
                  <a:srgbClr val="000000"/>
                </a:solidFill>
                <a:latin typeface="Calibri"/>
                <a:ea typeface="Calibri"/>
                <a:cs typeface="Calibri"/>
                <a:sym typeface="Calibri"/>
              </a:defRPr>
            </a:lvl8pPr>
            <a:lvl9pPr marL="0" marR="0" lvl="8" indent="0" algn="l" rtl="0">
              <a:spcBef>
                <a:spcPts val="0"/>
              </a:spcBef>
              <a:buNone/>
              <a:defRPr sz="1800">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20" Type="http://schemas.openxmlformats.org/officeDocument/2006/relationships/image" Target="../media/image4.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5"/>
          <p:cNvSpPr txBox="1"/>
          <p:nvPr/>
        </p:nvSpPr>
        <p:spPr>
          <a:xfrm>
            <a:off x="1148443" y="294320"/>
            <a:ext cx="6847115" cy="73796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4400"/>
              <a:buFont typeface="Calibri"/>
              <a:buNone/>
            </a:pPr>
            <a:endParaRPr sz="4400" b="0" i="0" u="none" strike="noStrike" cap="none">
              <a:solidFill>
                <a:srgbClr val="000000"/>
              </a:solidFill>
              <a:latin typeface="Calibri"/>
              <a:ea typeface="Calibri"/>
              <a:cs typeface="Calibri"/>
              <a:sym typeface="Calibri"/>
            </a:endParaRPr>
          </a:p>
        </p:txBody>
      </p:sp>
      <p:sp>
        <p:nvSpPr>
          <p:cNvPr id="11" name="Google Shape;11;p35"/>
          <p:cNvSpPr txBox="1"/>
          <p:nvPr/>
        </p:nvSpPr>
        <p:spPr>
          <a:xfrm>
            <a:off x="324390" y="6373654"/>
            <a:ext cx="1455965" cy="36512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1" i="0" u="none" strike="noStrike" cap="none">
                <a:solidFill>
                  <a:srgbClr val="FFFFFF"/>
                </a:solidFill>
                <a:latin typeface="Times New Roman"/>
                <a:ea typeface="Times New Roman"/>
                <a:cs typeface="Times New Roman"/>
                <a:sym typeface="Times New Roman"/>
              </a:rPr>
              <a:t>8/26/2022</a:t>
            </a:r>
            <a:endParaRPr sz="1400" b="1" i="0" u="none" strike="noStrike" cap="none">
              <a:solidFill>
                <a:srgbClr val="FFFFFF"/>
              </a:solidFill>
              <a:latin typeface="Times New Roman"/>
              <a:ea typeface="Times New Roman"/>
              <a:cs typeface="Times New Roman"/>
              <a:sym typeface="Times New Roman"/>
            </a:endParaRPr>
          </a:p>
        </p:txBody>
      </p:sp>
      <p:sp>
        <p:nvSpPr>
          <p:cNvPr id="12" name="Google Shape;12;p35"/>
          <p:cNvSpPr txBox="1"/>
          <p:nvPr/>
        </p:nvSpPr>
        <p:spPr>
          <a:xfrm>
            <a:off x="8240198" y="6347051"/>
            <a:ext cx="601436" cy="36512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fld id="{00000000-1234-1234-1234-123412341234}" type="slidenum">
              <a:rPr lang="en-US" sz="1400" b="1" i="0" u="none" strike="noStrike" cap="none">
                <a:solidFill>
                  <a:srgbClr val="FFFFFF"/>
                </a:solidFill>
                <a:latin typeface="Times New Roman"/>
                <a:ea typeface="Times New Roman"/>
                <a:cs typeface="Times New Roman"/>
                <a:sym typeface="Times New Roman"/>
              </a:rPr>
              <a:t>‹#›</a:t>
            </a:fld>
            <a:endParaRPr sz="1400" b="1" i="0" u="none" strike="noStrike" cap="none">
              <a:solidFill>
                <a:srgbClr val="FFFFFF"/>
              </a:solidFill>
              <a:latin typeface="Times New Roman"/>
              <a:ea typeface="Times New Roman"/>
              <a:cs typeface="Times New Roman"/>
              <a:sym typeface="Times New Roman"/>
            </a:endParaRPr>
          </a:p>
        </p:txBody>
      </p:sp>
      <p:cxnSp>
        <p:nvCxnSpPr>
          <p:cNvPr id="13" name="Google Shape;13;p35"/>
          <p:cNvCxnSpPr/>
          <p:nvPr/>
        </p:nvCxnSpPr>
        <p:spPr>
          <a:xfrm>
            <a:off x="173929" y="524443"/>
            <a:ext cx="15020" cy="5873873"/>
          </a:xfrm>
          <a:prstGeom prst="straightConnector1">
            <a:avLst/>
          </a:prstGeom>
          <a:noFill/>
          <a:ln w="9525" cap="flat" cmpd="sng">
            <a:solidFill>
              <a:schemeClr val="accent2"/>
            </a:solidFill>
            <a:prstDash val="solid"/>
            <a:miter lim="800000"/>
            <a:headEnd type="none" w="sm" len="sm"/>
            <a:tailEnd type="none" w="sm" len="sm"/>
          </a:ln>
        </p:spPr>
      </p:cxnSp>
      <p:cxnSp>
        <p:nvCxnSpPr>
          <p:cNvPr id="14" name="Google Shape;14;p35"/>
          <p:cNvCxnSpPr/>
          <p:nvPr/>
        </p:nvCxnSpPr>
        <p:spPr>
          <a:xfrm>
            <a:off x="8958782" y="135448"/>
            <a:ext cx="14374" cy="6100958"/>
          </a:xfrm>
          <a:prstGeom prst="straightConnector1">
            <a:avLst/>
          </a:prstGeom>
          <a:noFill/>
          <a:ln w="9525" cap="flat" cmpd="sng">
            <a:solidFill>
              <a:schemeClr val="accent2"/>
            </a:solidFill>
            <a:prstDash val="solid"/>
            <a:miter lim="800000"/>
            <a:headEnd type="none" w="sm" len="sm"/>
            <a:tailEnd type="none" w="sm" len="sm"/>
          </a:ln>
        </p:spPr>
      </p:cxnSp>
      <p:cxnSp>
        <p:nvCxnSpPr>
          <p:cNvPr id="15" name="Google Shape;15;p35"/>
          <p:cNvCxnSpPr/>
          <p:nvPr/>
        </p:nvCxnSpPr>
        <p:spPr>
          <a:xfrm>
            <a:off x="429274" y="135448"/>
            <a:ext cx="8536694" cy="0"/>
          </a:xfrm>
          <a:prstGeom prst="straightConnector1">
            <a:avLst/>
          </a:prstGeom>
          <a:noFill/>
          <a:ln w="9525" cap="flat" cmpd="sng">
            <a:solidFill>
              <a:schemeClr val="accent2"/>
            </a:solidFill>
            <a:prstDash val="solid"/>
            <a:miter lim="800000"/>
            <a:headEnd type="none" w="sm" len="sm"/>
            <a:tailEnd type="none" w="sm" len="sm"/>
          </a:ln>
        </p:spPr>
      </p:cxnSp>
      <p:cxnSp>
        <p:nvCxnSpPr>
          <p:cNvPr id="16" name="Google Shape;16;p35"/>
          <p:cNvCxnSpPr/>
          <p:nvPr/>
        </p:nvCxnSpPr>
        <p:spPr>
          <a:xfrm rot="-5400000" flipH="1">
            <a:off x="162549" y="6424715"/>
            <a:ext cx="293100" cy="240300"/>
          </a:xfrm>
          <a:prstGeom prst="curvedConnector3">
            <a:avLst>
              <a:gd name="adj1" fmla="val 50000"/>
            </a:avLst>
          </a:prstGeom>
          <a:noFill/>
          <a:ln w="9525" cap="flat" cmpd="sng">
            <a:solidFill>
              <a:schemeClr val="accent2"/>
            </a:solidFill>
            <a:prstDash val="solid"/>
            <a:miter lim="800000"/>
            <a:headEnd type="none" w="sm" len="sm"/>
            <a:tailEnd type="none" w="sm" len="sm"/>
          </a:ln>
        </p:spPr>
      </p:cxnSp>
      <p:cxnSp>
        <p:nvCxnSpPr>
          <p:cNvPr id="17" name="Google Shape;17;p35"/>
          <p:cNvCxnSpPr/>
          <p:nvPr/>
        </p:nvCxnSpPr>
        <p:spPr>
          <a:xfrm rot="5400000">
            <a:off x="8611957" y="6330007"/>
            <a:ext cx="454800" cy="267600"/>
          </a:xfrm>
          <a:prstGeom prst="curvedConnector3">
            <a:avLst>
              <a:gd name="adj1" fmla="val 50000"/>
            </a:avLst>
          </a:prstGeom>
          <a:noFill/>
          <a:ln w="9525" cap="flat" cmpd="sng">
            <a:solidFill>
              <a:schemeClr val="accent2"/>
            </a:solidFill>
            <a:prstDash val="solid"/>
            <a:miter lim="800000"/>
            <a:headEnd type="none" w="sm" len="sm"/>
            <a:tailEnd type="none" w="sm" len="sm"/>
          </a:ln>
        </p:spPr>
      </p:cxnSp>
      <p:pic>
        <p:nvPicPr>
          <p:cNvPr id="18" name="Google Shape;18;p35"/>
          <p:cNvPicPr preferRelativeResize="0"/>
          <p:nvPr/>
        </p:nvPicPr>
        <p:blipFill rotWithShape="1">
          <a:blip r:embed="rId17">
            <a:alphaModFix/>
          </a:blip>
          <a:srcRect/>
          <a:stretch/>
        </p:blipFill>
        <p:spPr>
          <a:xfrm>
            <a:off x="454" y="135448"/>
            <a:ext cx="425219" cy="6722552"/>
          </a:xfrm>
          <a:prstGeom prst="rect">
            <a:avLst/>
          </a:prstGeom>
          <a:noFill/>
          <a:ln>
            <a:noFill/>
          </a:ln>
        </p:spPr>
      </p:pic>
      <p:pic>
        <p:nvPicPr>
          <p:cNvPr id="19" name="Google Shape;19;p35"/>
          <p:cNvPicPr preferRelativeResize="0"/>
          <p:nvPr/>
        </p:nvPicPr>
        <p:blipFill rotWithShape="1">
          <a:blip r:embed="rId18">
            <a:alphaModFix/>
          </a:blip>
          <a:srcRect/>
          <a:stretch/>
        </p:blipFill>
        <p:spPr>
          <a:xfrm>
            <a:off x="429588" y="135448"/>
            <a:ext cx="153343" cy="5305232"/>
          </a:xfrm>
          <a:prstGeom prst="rect">
            <a:avLst/>
          </a:prstGeom>
          <a:noFill/>
          <a:ln>
            <a:noFill/>
          </a:ln>
        </p:spPr>
      </p:pic>
      <p:pic>
        <p:nvPicPr>
          <p:cNvPr id="20" name="Google Shape;20;p35" descr="A close up of a sign&#10;&#10;Description automatically generated"/>
          <p:cNvPicPr preferRelativeResize="0"/>
          <p:nvPr/>
        </p:nvPicPr>
        <p:blipFill rotWithShape="1">
          <a:blip r:embed="rId19">
            <a:alphaModFix/>
          </a:blip>
          <a:srcRect/>
          <a:stretch/>
        </p:blipFill>
        <p:spPr>
          <a:xfrm>
            <a:off x="8321645" y="6043825"/>
            <a:ext cx="651512" cy="647487"/>
          </a:xfrm>
          <a:prstGeom prst="rect">
            <a:avLst/>
          </a:prstGeom>
          <a:noFill/>
          <a:ln>
            <a:noFill/>
          </a:ln>
        </p:spPr>
      </p:pic>
      <p:pic>
        <p:nvPicPr>
          <p:cNvPr id="21" name="Google Shape;21;p35" descr="A picture containing drawing&#10;&#10;Description automatically generated"/>
          <p:cNvPicPr preferRelativeResize="0"/>
          <p:nvPr/>
        </p:nvPicPr>
        <p:blipFill rotWithShape="1">
          <a:blip r:embed="rId20">
            <a:alphaModFix/>
          </a:blip>
          <a:srcRect/>
          <a:stretch/>
        </p:blipFill>
        <p:spPr>
          <a:xfrm>
            <a:off x="454" y="6214968"/>
            <a:ext cx="1991676" cy="663892"/>
          </a:xfrm>
          <a:prstGeom prst="rect">
            <a:avLst/>
          </a:prstGeom>
          <a:noFill/>
          <a:ln>
            <a:noFill/>
          </a:ln>
        </p:spPr>
      </p:pic>
      <p:pic>
        <p:nvPicPr>
          <p:cNvPr id="22" name="Google Shape;22;p35"/>
          <p:cNvPicPr preferRelativeResize="0"/>
          <p:nvPr/>
        </p:nvPicPr>
        <p:blipFill rotWithShape="1">
          <a:blip r:embed="rId17">
            <a:alphaModFix/>
          </a:blip>
          <a:srcRect/>
          <a:stretch/>
        </p:blipFill>
        <p:spPr>
          <a:xfrm rot="5400000">
            <a:off x="4987623" y="3550281"/>
            <a:ext cx="385984" cy="6282060"/>
          </a:xfrm>
          <a:prstGeom prst="rect">
            <a:avLst/>
          </a:prstGeom>
          <a:noFill/>
          <a:ln>
            <a:noFill/>
          </a:ln>
        </p:spPr>
      </p:pic>
      <p:pic>
        <p:nvPicPr>
          <p:cNvPr id="23" name="Google Shape;23;p35"/>
          <p:cNvPicPr preferRelativeResize="0"/>
          <p:nvPr/>
        </p:nvPicPr>
        <p:blipFill rotWithShape="1">
          <a:blip r:embed="rId18">
            <a:alphaModFix/>
          </a:blip>
          <a:srcRect/>
          <a:stretch/>
        </p:blipFill>
        <p:spPr>
          <a:xfrm rot="5400000">
            <a:off x="5093663" y="3283949"/>
            <a:ext cx="173904" cy="628205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Adi_Shamir" TargetMode="External"/><Relationship Id="rId2" Type="http://schemas.openxmlformats.org/officeDocument/2006/relationships/hyperlink" Target="https://en.wikipedia.org/wiki/Ron_Rivest" TargetMode="External"/><Relationship Id="rId1" Type="http://schemas.openxmlformats.org/officeDocument/2006/relationships/slideLayout" Target="../slideLayouts/slideLayout2.xml"/><Relationship Id="rId4" Type="http://schemas.openxmlformats.org/officeDocument/2006/relationships/hyperlink" Target="https://en.wikipedia.org/wiki/Leonard_Adleman"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7.png"/><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8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
          <p:cNvSpPr txBox="1">
            <a:spLocks noGrp="1"/>
          </p:cNvSpPr>
          <p:nvPr>
            <p:ph type="ctrTitle"/>
          </p:nvPr>
        </p:nvSpPr>
        <p:spPr>
          <a:xfrm>
            <a:off x="755576" y="666111"/>
            <a:ext cx="7772400" cy="1470025"/>
          </a:xfrm>
          <a:prstGeom prst="rect">
            <a:avLst/>
          </a:prstGeom>
          <a:noFill/>
          <a:ln>
            <a:noFill/>
          </a:ln>
        </p:spPr>
        <p:txBody>
          <a:bodyPr spcFirstLastPara="1" wrap="square" lIns="91425" tIns="45700" rIns="91425" bIns="45700" anchor="t" anchorCtr="0">
            <a:normAutofit fontScale="90000"/>
          </a:bodyPr>
          <a:lstStyle/>
          <a:p>
            <a:pPr lvl="0" algn="ctr">
              <a:buClr>
                <a:srgbClr val="C00000"/>
              </a:buClr>
              <a:buSzPct val="100000"/>
            </a:pPr>
            <a:r>
              <a:rPr lang="en-US" sz="5400" dirty="0">
                <a:solidFill>
                  <a:srgbClr val="C00000"/>
                </a:solidFill>
                <a:latin typeface="Marcellus"/>
                <a:ea typeface="Marcellus"/>
                <a:cs typeface="Marcellus"/>
                <a:sym typeface="Marcellus"/>
              </a:rPr>
              <a:t/>
            </a:r>
            <a:br>
              <a:rPr lang="en-US" sz="5400" dirty="0">
                <a:solidFill>
                  <a:srgbClr val="C00000"/>
                </a:solidFill>
                <a:latin typeface="Marcellus"/>
                <a:ea typeface="Marcellus"/>
                <a:cs typeface="Marcellus"/>
                <a:sym typeface="Marcellus"/>
              </a:rPr>
            </a:br>
            <a:r>
              <a:rPr lang="en-US" sz="5400" dirty="0" smtClean="0">
                <a:solidFill>
                  <a:srgbClr val="C00000"/>
                </a:solidFill>
                <a:latin typeface="Marcellus"/>
                <a:ea typeface="Marcellus"/>
                <a:cs typeface="Marcellus"/>
                <a:sym typeface="Marcellus"/>
              </a:rPr>
              <a:t>Asymmetric </a:t>
            </a:r>
            <a:r>
              <a:rPr lang="en-US" sz="5400" dirty="0">
                <a:solidFill>
                  <a:srgbClr val="C00000"/>
                </a:solidFill>
                <a:latin typeface="Marcellus"/>
                <a:ea typeface="Marcellus"/>
                <a:cs typeface="Marcellus"/>
                <a:sym typeface="Marcellus"/>
              </a:rPr>
              <a:t>key Cryptography</a:t>
            </a:r>
            <a:br>
              <a:rPr lang="en-US" sz="5400" dirty="0">
                <a:solidFill>
                  <a:srgbClr val="C00000"/>
                </a:solidFill>
                <a:latin typeface="Marcellus"/>
                <a:ea typeface="Marcellus"/>
                <a:cs typeface="Marcellus"/>
                <a:sym typeface="Marcellus"/>
              </a:rPr>
            </a:br>
            <a:r>
              <a:rPr lang="en-US" sz="5400" dirty="0">
                <a:solidFill>
                  <a:srgbClr val="C00000"/>
                </a:solidFill>
                <a:latin typeface="Marcellus"/>
                <a:ea typeface="Marcellus"/>
                <a:cs typeface="Marcellus"/>
                <a:sym typeface="Marcellus"/>
              </a:rPr>
              <a:t/>
            </a:r>
            <a:br>
              <a:rPr lang="en-US" sz="5400" dirty="0">
                <a:solidFill>
                  <a:srgbClr val="C00000"/>
                </a:solidFill>
                <a:latin typeface="Marcellus"/>
                <a:ea typeface="Marcellus"/>
                <a:cs typeface="Marcellus"/>
                <a:sym typeface="Marcellus"/>
              </a:rPr>
            </a:br>
            <a:endParaRPr sz="5400" dirty="0">
              <a:solidFill>
                <a:srgbClr val="C00000"/>
              </a:solidFill>
              <a:latin typeface="Marcellus"/>
              <a:ea typeface="Marcellus"/>
              <a:cs typeface="Marcellus"/>
              <a:sym typeface="Marcellus"/>
            </a:endParaRPr>
          </a:p>
        </p:txBody>
      </p:sp>
      <p:sp>
        <p:nvSpPr>
          <p:cNvPr id="107" name="Google Shape;107;p1"/>
          <p:cNvSpPr txBox="1">
            <a:spLocks noGrp="1"/>
          </p:cNvSpPr>
          <p:nvPr>
            <p:ph type="subTitle" idx="1"/>
          </p:nvPr>
        </p:nvSpPr>
        <p:spPr>
          <a:xfrm>
            <a:off x="1115616" y="3676315"/>
            <a:ext cx="7734334" cy="1752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rgbClr val="262626"/>
              </a:buClr>
              <a:buSzPts val="2000"/>
              <a:buNone/>
            </a:pPr>
            <a:r>
              <a:rPr lang="en-US" sz="2000" dirty="0">
                <a:solidFill>
                  <a:srgbClr val="262626"/>
                </a:solidFill>
                <a:latin typeface="Marcellus"/>
                <a:ea typeface="Marcellus"/>
                <a:cs typeface="Marcellus"/>
                <a:sym typeface="Marcellus"/>
              </a:rPr>
              <a:t>Ms. Swati Mali</a:t>
            </a:r>
            <a:endParaRPr dirty="0"/>
          </a:p>
          <a:p>
            <a:pPr marL="0" lvl="0" indent="0" algn="ctr" rtl="0">
              <a:lnSpc>
                <a:spcPct val="100000"/>
              </a:lnSpc>
              <a:spcBef>
                <a:spcPts val="0"/>
              </a:spcBef>
              <a:spcAft>
                <a:spcPts val="0"/>
              </a:spcAft>
              <a:buClr>
                <a:srgbClr val="262626"/>
              </a:buClr>
              <a:buSzPts val="2000"/>
              <a:buNone/>
            </a:pPr>
            <a:r>
              <a:rPr lang="en-US" sz="2000" dirty="0">
                <a:solidFill>
                  <a:srgbClr val="262626"/>
                </a:solidFill>
                <a:latin typeface="Marcellus"/>
                <a:ea typeface="Marcellus"/>
                <a:cs typeface="Marcellus"/>
                <a:sym typeface="Marcellus"/>
              </a:rPr>
              <a:t>B-215</a:t>
            </a:r>
            <a:endParaRPr dirty="0"/>
          </a:p>
          <a:p>
            <a:pPr marL="0" lvl="0" indent="0" algn="ctr" rtl="0">
              <a:lnSpc>
                <a:spcPct val="100000"/>
              </a:lnSpc>
              <a:spcBef>
                <a:spcPts val="0"/>
              </a:spcBef>
              <a:spcAft>
                <a:spcPts val="0"/>
              </a:spcAft>
              <a:buClr>
                <a:schemeClr val="dk1"/>
              </a:buClr>
              <a:buSzPts val="2000"/>
              <a:buNone/>
            </a:pPr>
            <a:r>
              <a:rPr lang="en-US" sz="2000" dirty="0"/>
              <a:t>swatimali@gmail.com</a:t>
            </a:r>
            <a:endParaRPr sz="2000" dirty="0"/>
          </a:p>
          <a:p>
            <a:pPr marL="0" lvl="0" indent="0" algn="ctr" rtl="0">
              <a:lnSpc>
                <a:spcPct val="100000"/>
              </a:lnSpc>
              <a:spcBef>
                <a:spcPts val="0"/>
              </a:spcBef>
              <a:spcAft>
                <a:spcPts val="0"/>
              </a:spcAft>
              <a:buClr>
                <a:srgbClr val="262626"/>
              </a:buClr>
              <a:buSzPts val="2000"/>
              <a:buNone/>
            </a:pPr>
            <a:r>
              <a:rPr lang="en-US" sz="2000" dirty="0">
                <a:solidFill>
                  <a:srgbClr val="262626"/>
                </a:solidFill>
                <a:latin typeface="Marcellus"/>
                <a:ea typeface="Marcellus"/>
                <a:cs typeface="Marcellus"/>
                <a:sym typeface="Marcellus"/>
              </a:rPr>
              <a:t>Assistant Professor,  Department of Computer Engineering </a:t>
            </a:r>
            <a:endParaRPr dirty="0"/>
          </a:p>
          <a:p>
            <a:pPr marL="0" lvl="0" indent="0" algn="ctr" rtl="0">
              <a:lnSpc>
                <a:spcPct val="100000"/>
              </a:lnSpc>
              <a:spcBef>
                <a:spcPts val="0"/>
              </a:spcBef>
              <a:spcAft>
                <a:spcPts val="0"/>
              </a:spcAft>
              <a:buClr>
                <a:srgbClr val="262626"/>
              </a:buClr>
              <a:buSzPts val="2000"/>
              <a:buNone/>
            </a:pPr>
            <a:r>
              <a:rPr lang="en-US" sz="2000" dirty="0">
                <a:solidFill>
                  <a:srgbClr val="262626"/>
                </a:solidFill>
                <a:latin typeface="Marcellus"/>
                <a:ea typeface="Marcellus"/>
                <a:cs typeface="Marcellus"/>
                <a:sym typeface="Marcellus"/>
              </a:rPr>
              <a:t>K. J. </a:t>
            </a:r>
            <a:r>
              <a:rPr lang="en-US" sz="2000" dirty="0" err="1">
                <a:solidFill>
                  <a:srgbClr val="262626"/>
                </a:solidFill>
                <a:latin typeface="Marcellus"/>
                <a:ea typeface="Marcellus"/>
                <a:cs typeface="Marcellus"/>
                <a:sym typeface="Marcellus"/>
              </a:rPr>
              <a:t>Somaiya</a:t>
            </a:r>
            <a:r>
              <a:rPr lang="en-US" sz="2000">
                <a:solidFill>
                  <a:srgbClr val="262626"/>
                </a:solidFill>
                <a:latin typeface="Marcellus"/>
                <a:ea typeface="Marcellus"/>
                <a:cs typeface="Marcellus"/>
                <a:sym typeface="Marcellus"/>
              </a:rPr>
              <a:t> College of Engineering</a:t>
            </a:r>
            <a:endParaRPr/>
          </a:p>
          <a:p>
            <a:pPr marL="0" lvl="0" indent="0" algn="ctr" rtl="0">
              <a:lnSpc>
                <a:spcPct val="100000"/>
              </a:lnSpc>
              <a:spcBef>
                <a:spcPts val="0"/>
              </a:spcBef>
              <a:spcAft>
                <a:spcPts val="0"/>
              </a:spcAft>
              <a:buClr>
                <a:srgbClr val="262626"/>
              </a:buClr>
              <a:buSzPts val="2000"/>
              <a:buNone/>
            </a:pPr>
            <a:r>
              <a:rPr lang="en-US" sz="2000">
                <a:solidFill>
                  <a:srgbClr val="262626"/>
                </a:solidFill>
                <a:latin typeface="Marcellus"/>
                <a:ea typeface="Marcellus"/>
                <a:cs typeface="Marcellus"/>
                <a:sym typeface="Marcellus"/>
              </a:rPr>
              <a:t>Somaiya Vidyavihar University</a:t>
            </a:r>
            <a:endParaRPr/>
          </a:p>
        </p:txBody>
      </p:sp>
      <p:pic>
        <p:nvPicPr>
          <p:cNvPr id="108" name="Google Shape;108;p1"/>
          <p:cNvPicPr preferRelativeResize="0"/>
          <p:nvPr/>
        </p:nvPicPr>
        <p:blipFill rotWithShape="1">
          <a:blip r:embed="rId3">
            <a:alphaModFix/>
          </a:blip>
          <a:srcRect/>
          <a:stretch/>
        </p:blipFill>
        <p:spPr>
          <a:xfrm>
            <a:off x="454" y="2220"/>
            <a:ext cx="425219" cy="6855781"/>
          </a:xfrm>
          <a:prstGeom prst="rect">
            <a:avLst/>
          </a:prstGeom>
          <a:noFill/>
          <a:ln>
            <a:noFill/>
          </a:ln>
        </p:spPr>
      </p:pic>
      <p:pic>
        <p:nvPicPr>
          <p:cNvPr id="109" name="Google Shape;109;p1"/>
          <p:cNvPicPr preferRelativeResize="0"/>
          <p:nvPr/>
        </p:nvPicPr>
        <p:blipFill rotWithShape="1">
          <a:blip r:embed="rId4">
            <a:alphaModFix/>
          </a:blip>
          <a:srcRect/>
          <a:stretch/>
        </p:blipFill>
        <p:spPr>
          <a:xfrm>
            <a:off x="425673" y="0"/>
            <a:ext cx="157258" cy="5440680"/>
          </a:xfrm>
          <a:prstGeom prst="rect">
            <a:avLst/>
          </a:prstGeom>
          <a:noFill/>
          <a:ln>
            <a:noFill/>
          </a:ln>
        </p:spPr>
      </p:pic>
      <p:pic>
        <p:nvPicPr>
          <p:cNvPr id="110" name="Google Shape;110;p1" descr="A picture containing drawing&#10;&#10;Description automatically generated"/>
          <p:cNvPicPr preferRelativeResize="0"/>
          <p:nvPr/>
        </p:nvPicPr>
        <p:blipFill rotWithShape="1">
          <a:blip r:embed="rId5">
            <a:alphaModFix/>
          </a:blip>
          <a:srcRect/>
          <a:stretch/>
        </p:blipFill>
        <p:spPr>
          <a:xfrm>
            <a:off x="582930" y="2219"/>
            <a:ext cx="1991676" cy="663892"/>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Marcellus" panose="020B0604020202020204" charset="0"/>
              </a:rPr>
              <a:t>Symmetric vs Asymmetric </a:t>
            </a:r>
            <a:r>
              <a:rPr lang="en-US" dirty="0">
                <a:latin typeface="Marcellus" panose="020B0604020202020204" charset="0"/>
              </a:rPr>
              <a:t>key differences</a:t>
            </a:r>
            <a:endParaRPr lang="en-IN" dirty="0">
              <a:latin typeface="Marcellus" panose="020B0604020202020204" charset="0"/>
            </a:endParaRPr>
          </a:p>
        </p:txBody>
      </p:sp>
      <p:sp>
        <p:nvSpPr>
          <p:cNvPr id="3" name="Text Placeholder 2"/>
          <p:cNvSpPr>
            <a:spLocks noGrp="1"/>
          </p:cNvSpPr>
          <p:nvPr>
            <p:ph type="body" idx="1"/>
          </p:nvPr>
        </p:nvSpPr>
        <p:spPr/>
        <p:txBody>
          <a:bodyPr>
            <a:normAutofit fontScale="85000" lnSpcReduction="20000"/>
          </a:bodyPr>
          <a:lstStyle/>
          <a:p>
            <a:r>
              <a:rPr lang="en-US" b="1" dirty="0" smtClean="0"/>
              <a:t>Security</a:t>
            </a:r>
            <a:r>
              <a:rPr lang="en-US" b="1" dirty="0"/>
              <a:t>:</a:t>
            </a:r>
            <a:r>
              <a:rPr lang="en-US" dirty="0"/>
              <a:t> Asymmetric encryption is considered more secure due to the use of two separate keys, making it harder for attackers to compromise the system. However, symmetric encryption can still provide strong security when implemented correctly with strong key management practices</a:t>
            </a:r>
            <a:r>
              <a:rPr lang="en-US" dirty="0" smtClean="0"/>
              <a:t>.</a:t>
            </a:r>
          </a:p>
          <a:p>
            <a:r>
              <a:rPr lang="en-US" b="1" dirty="0" smtClean="0"/>
              <a:t>Scalability</a:t>
            </a:r>
            <a:r>
              <a:rPr lang="en-US" dirty="0" smtClean="0"/>
              <a:t>: With a </a:t>
            </a:r>
            <a:r>
              <a:rPr lang="en-US" dirty="0"/>
              <a:t>pair of keys, it is not difficult to communicate with multiple </a:t>
            </a:r>
            <a:r>
              <a:rPr lang="en-US" dirty="0" smtClean="0"/>
              <a:t>parties using Asymmetric key  </a:t>
            </a:r>
            <a:r>
              <a:rPr lang="en-US" dirty="0"/>
              <a:t>and that’s how it is more scalable in large networks</a:t>
            </a:r>
            <a:r>
              <a:rPr lang="en-US" dirty="0" smtClean="0"/>
              <a:t>. With symmetric key, key management is a major issue</a:t>
            </a:r>
          </a:p>
          <a:p>
            <a:r>
              <a:rPr lang="en-US" b="1" dirty="0"/>
              <a:t>Resource </a:t>
            </a:r>
            <a:r>
              <a:rPr lang="en-US" b="1" dirty="0" smtClean="0"/>
              <a:t>Utilization: </a:t>
            </a:r>
            <a:r>
              <a:rPr lang="en-US" dirty="0" smtClean="0"/>
              <a:t>Symmetric </a:t>
            </a:r>
            <a:r>
              <a:rPr lang="en-US" dirty="0"/>
              <a:t>key encryption works on low usage of resources.	Asymmetric encryption requires high consumption of resources</a:t>
            </a:r>
            <a:r>
              <a:rPr lang="en-US" dirty="0" smtClean="0"/>
              <a:t>.</a:t>
            </a:r>
          </a:p>
          <a:p>
            <a:r>
              <a:rPr lang="en-US" b="1" dirty="0"/>
              <a:t>Key </a:t>
            </a:r>
            <a:r>
              <a:rPr lang="en-US" b="1" dirty="0" smtClean="0"/>
              <a:t>Lengths:</a:t>
            </a:r>
            <a:r>
              <a:rPr lang="en-US" dirty="0" smtClean="0"/>
              <a:t>128 </a:t>
            </a:r>
            <a:r>
              <a:rPr lang="en-US" dirty="0"/>
              <a:t>or 256-bit key </a:t>
            </a:r>
            <a:r>
              <a:rPr lang="en-US" dirty="0" smtClean="0"/>
              <a:t>size for symmetric key cryptography while RSA uses </a:t>
            </a:r>
            <a:r>
              <a:rPr lang="en-US" dirty="0"/>
              <a:t>2048-bit or higher key size</a:t>
            </a:r>
            <a:r>
              <a:rPr lang="en-US" dirty="0" smtClean="0"/>
              <a:t>.</a:t>
            </a:r>
            <a:endParaRPr lang="en-US" dirty="0"/>
          </a:p>
        </p:txBody>
      </p:sp>
      <p:sp>
        <p:nvSpPr>
          <p:cNvPr id="4" name="TextBox 3"/>
          <p:cNvSpPr txBox="1"/>
          <p:nvPr/>
        </p:nvSpPr>
        <p:spPr>
          <a:xfrm>
            <a:off x="565079" y="6055810"/>
            <a:ext cx="7725720" cy="307777"/>
          </a:xfrm>
          <a:prstGeom prst="rect">
            <a:avLst/>
          </a:prstGeom>
          <a:noFill/>
        </p:spPr>
        <p:txBody>
          <a:bodyPr wrap="square" rtlCol="0">
            <a:spAutoFit/>
          </a:bodyPr>
          <a:lstStyle/>
          <a:p>
            <a:r>
              <a:rPr lang="en-IN" sz="700" dirty="0" smtClean="0"/>
              <a:t>Ref: https</a:t>
            </a:r>
            <a:r>
              <a:rPr lang="en-IN" sz="700" dirty="0"/>
              <a:t>://preyproject.com/blog/types-of-encryption-symmetric-or-asymmetric-rsa-or-aes#:~:text=Asymmetric%20and%20symmetric%20encryption%20are,a%20private%20key%20for%20decryption.</a:t>
            </a:r>
          </a:p>
        </p:txBody>
      </p:sp>
    </p:spTree>
    <p:extLst>
      <p:ext uri="{BB962C8B-B14F-4D97-AF65-F5344CB8AC3E}">
        <p14:creationId xmlns:p14="http://schemas.microsoft.com/office/powerpoint/2010/main" val="1159817128"/>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and challenges of </a:t>
            </a:r>
            <a:r>
              <a:rPr lang="en-US" dirty="0" smtClean="0"/>
              <a:t>ECC</a:t>
            </a:r>
            <a:endParaRPr lang="en-IN" dirty="0"/>
          </a:p>
        </p:txBody>
      </p:sp>
      <p:sp>
        <p:nvSpPr>
          <p:cNvPr id="3" name="Text Placeholder 2"/>
          <p:cNvSpPr>
            <a:spLocks noGrp="1"/>
          </p:cNvSpPr>
          <p:nvPr>
            <p:ph type="body" idx="1"/>
          </p:nvPr>
        </p:nvSpPr>
        <p:spPr/>
        <p:txBody>
          <a:bodyPr/>
          <a:lstStyle/>
          <a:p>
            <a:r>
              <a:rPr lang="en-US" dirty="0" smtClean="0"/>
              <a:t>Patent </a:t>
            </a:r>
            <a:r>
              <a:rPr lang="en-US" dirty="0"/>
              <a:t>and Licensing Issues: </a:t>
            </a:r>
            <a:endParaRPr lang="en-US" dirty="0" smtClean="0"/>
          </a:p>
          <a:p>
            <a:pPr lvl="1"/>
            <a:r>
              <a:rPr lang="en-US" dirty="0" smtClean="0"/>
              <a:t>Some </a:t>
            </a:r>
            <a:r>
              <a:rPr lang="en-US" dirty="0"/>
              <a:t>ECC algorithms and curve choices were initially patented, which raised concerns about licensing and intellectual property rights. </a:t>
            </a:r>
            <a:endParaRPr lang="en-US" dirty="0" smtClean="0"/>
          </a:p>
          <a:p>
            <a:pPr lvl="1"/>
            <a:r>
              <a:rPr lang="en-US" dirty="0" smtClean="0"/>
              <a:t>However</a:t>
            </a:r>
            <a:r>
              <a:rPr lang="en-US" dirty="0"/>
              <a:t>, many of these patents have since expired or been made available for open use.</a:t>
            </a:r>
          </a:p>
          <a:p>
            <a:r>
              <a:rPr lang="en-US" dirty="0" smtClean="0"/>
              <a:t>Random </a:t>
            </a:r>
            <a:r>
              <a:rPr lang="en-US" dirty="0"/>
              <a:t>Number </a:t>
            </a:r>
            <a:r>
              <a:rPr lang="en-US" dirty="0" smtClean="0"/>
              <a:t>Generation:</a:t>
            </a:r>
          </a:p>
          <a:p>
            <a:pPr lvl="1"/>
            <a:r>
              <a:rPr lang="en-US" dirty="0" smtClean="0"/>
              <a:t>ECC </a:t>
            </a:r>
            <a:r>
              <a:rPr lang="en-US" dirty="0"/>
              <a:t>relies on the generation of high-quality random numbers for key pair generation and other operations. Inadequate random number generation can weaken the security of ECC</a:t>
            </a:r>
            <a:r>
              <a:rPr lang="en-US" dirty="0" smtClean="0"/>
              <a:t>.</a:t>
            </a:r>
            <a:endParaRPr lang="en-US" dirty="0"/>
          </a:p>
        </p:txBody>
      </p:sp>
    </p:spTree>
    <p:extLst>
      <p:ext uri="{BB962C8B-B14F-4D97-AF65-F5344CB8AC3E}">
        <p14:creationId xmlns:p14="http://schemas.microsoft.com/office/powerpoint/2010/main" val="3385246442"/>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and challenges of </a:t>
            </a:r>
            <a:r>
              <a:rPr lang="en-US" dirty="0" smtClean="0"/>
              <a:t>ECC</a:t>
            </a:r>
            <a:endParaRPr lang="en-IN" dirty="0"/>
          </a:p>
        </p:txBody>
      </p:sp>
      <p:sp>
        <p:nvSpPr>
          <p:cNvPr id="3" name="Text Placeholder 2"/>
          <p:cNvSpPr>
            <a:spLocks noGrp="1"/>
          </p:cNvSpPr>
          <p:nvPr>
            <p:ph type="body" idx="1"/>
          </p:nvPr>
        </p:nvSpPr>
        <p:spPr/>
        <p:txBody>
          <a:bodyPr/>
          <a:lstStyle/>
          <a:p>
            <a:r>
              <a:rPr lang="en-US" sz="2400" dirty="0" smtClean="0"/>
              <a:t>Quantum </a:t>
            </a:r>
            <a:r>
              <a:rPr lang="en-US" sz="2400" dirty="0"/>
              <a:t>Threats: </a:t>
            </a:r>
            <a:endParaRPr lang="en-US" sz="2400" dirty="0" smtClean="0"/>
          </a:p>
          <a:p>
            <a:pPr lvl="1"/>
            <a:r>
              <a:rPr lang="en-US" sz="2000" dirty="0" smtClean="0"/>
              <a:t>ECC </a:t>
            </a:r>
            <a:r>
              <a:rPr lang="en-US" sz="2000" dirty="0"/>
              <a:t>is not entirely immune to Quantum </a:t>
            </a:r>
            <a:r>
              <a:rPr lang="en-US" sz="2000" dirty="0" smtClean="0"/>
              <a:t>Threats</a:t>
            </a:r>
          </a:p>
          <a:p>
            <a:pPr lvl="1"/>
            <a:r>
              <a:rPr lang="en-US" sz="2000" dirty="0" smtClean="0"/>
              <a:t>Quantum </a:t>
            </a:r>
            <a:r>
              <a:rPr lang="en-US" sz="2000" dirty="0"/>
              <a:t>computers with sufficient qubits and processing power could potentially threaten ECC-based encryption.</a:t>
            </a:r>
          </a:p>
          <a:p>
            <a:r>
              <a:rPr lang="en-US" sz="2400" dirty="0" smtClean="0"/>
              <a:t>Key </a:t>
            </a:r>
            <a:r>
              <a:rPr lang="en-US" sz="2400" dirty="0"/>
              <a:t>Management: </a:t>
            </a:r>
            <a:endParaRPr lang="en-US" sz="2400" dirty="0" smtClean="0"/>
          </a:p>
          <a:p>
            <a:pPr lvl="1"/>
            <a:r>
              <a:rPr lang="en-US" sz="2000" dirty="0" smtClean="0"/>
              <a:t>Managing </a:t>
            </a:r>
            <a:r>
              <a:rPr lang="en-US" sz="2000" dirty="0"/>
              <a:t>ECC keys can be challenging, especially in large-scale deployments. </a:t>
            </a:r>
            <a:endParaRPr lang="en-US" sz="2000" dirty="0" smtClean="0"/>
          </a:p>
          <a:p>
            <a:pPr lvl="1"/>
            <a:r>
              <a:rPr lang="en-US" sz="2000" dirty="0" smtClean="0"/>
              <a:t>Key </a:t>
            </a:r>
            <a:r>
              <a:rPr lang="en-US" sz="2000" dirty="0"/>
              <a:t>distribution, storage, and revocation can present difficulties similar to those in other public key infrastructures</a:t>
            </a:r>
            <a:r>
              <a:rPr lang="en-US" sz="2000" dirty="0" smtClean="0"/>
              <a:t>.</a:t>
            </a:r>
          </a:p>
          <a:p>
            <a:r>
              <a:rPr lang="en-US" sz="2400" dirty="0"/>
              <a:t>Side-Channel Attacks: </a:t>
            </a:r>
          </a:p>
          <a:p>
            <a:pPr lvl="1"/>
            <a:r>
              <a:rPr lang="en-US" sz="2000" dirty="0"/>
              <a:t>ECC implementations can be vulnerable to side-channel attacks, such as timing and power analysis attacks, if not carefully protected against these threats.</a:t>
            </a:r>
          </a:p>
          <a:p>
            <a:pPr lvl="1"/>
            <a:endParaRPr lang="en-US" sz="2000" dirty="0"/>
          </a:p>
        </p:txBody>
      </p:sp>
    </p:spTree>
    <p:extLst>
      <p:ext uri="{BB962C8B-B14F-4D97-AF65-F5344CB8AC3E}">
        <p14:creationId xmlns:p14="http://schemas.microsoft.com/office/powerpoint/2010/main" val="500206899"/>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and challenges of </a:t>
            </a:r>
            <a:r>
              <a:rPr lang="en-US" dirty="0" smtClean="0"/>
              <a:t>ECC</a:t>
            </a:r>
            <a:endParaRPr lang="en-IN" dirty="0"/>
          </a:p>
        </p:txBody>
      </p:sp>
      <p:sp>
        <p:nvSpPr>
          <p:cNvPr id="3" name="Text Placeholder 2"/>
          <p:cNvSpPr>
            <a:spLocks noGrp="1"/>
          </p:cNvSpPr>
          <p:nvPr>
            <p:ph type="body" idx="1"/>
          </p:nvPr>
        </p:nvSpPr>
        <p:spPr/>
        <p:txBody>
          <a:bodyPr/>
          <a:lstStyle/>
          <a:p>
            <a:r>
              <a:rPr lang="en-US" dirty="0" smtClean="0"/>
              <a:t>Misuse </a:t>
            </a:r>
            <a:r>
              <a:rPr lang="en-US" dirty="0"/>
              <a:t>of Weak Curves: </a:t>
            </a:r>
            <a:endParaRPr lang="en-US" dirty="0" smtClean="0"/>
          </a:p>
          <a:p>
            <a:pPr lvl="1"/>
            <a:r>
              <a:rPr lang="en-US" dirty="0" smtClean="0"/>
              <a:t>The </a:t>
            </a:r>
            <a:r>
              <a:rPr lang="en-US" dirty="0"/>
              <a:t>security relies heavily on the choice of elliptic curves. </a:t>
            </a:r>
            <a:endParaRPr lang="en-US" dirty="0" smtClean="0"/>
          </a:p>
          <a:p>
            <a:pPr lvl="1"/>
            <a:r>
              <a:rPr lang="en-US" dirty="0" smtClean="0"/>
              <a:t>Using </a:t>
            </a:r>
            <a:r>
              <a:rPr lang="en-US" dirty="0"/>
              <a:t>weak or non-standard curves can introduce vulnerabilities. </a:t>
            </a:r>
            <a:endParaRPr lang="en-US" dirty="0" smtClean="0"/>
          </a:p>
          <a:p>
            <a:pPr lvl="1"/>
            <a:r>
              <a:rPr lang="en-US" dirty="0" smtClean="0"/>
              <a:t>It </a:t>
            </a:r>
            <a:r>
              <a:rPr lang="en-US" dirty="0"/>
              <a:t>is essential to use well-established and standardized curves with known security properties.</a:t>
            </a:r>
          </a:p>
          <a:p>
            <a:r>
              <a:rPr lang="en-US" dirty="0" smtClean="0"/>
              <a:t>Lack </a:t>
            </a:r>
            <a:r>
              <a:rPr lang="en-US" dirty="0"/>
              <a:t>of Post-Quantum Security: </a:t>
            </a:r>
            <a:endParaRPr lang="en-US" dirty="0" smtClean="0"/>
          </a:p>
          <a:p>
            <a:pPr lvl="1"/>
            <a:r>
              <a:rPr lang="en-US" dirty="0" smtClean="0"/>
              <a:t>While </a:t>
            </a:r>
            <a:r>
              <a:rPr lang="en-US" dirty="0"/>
              <a:t>ECC is more resilient to quantum attacks than some other cryptographic techniques, it is still a topic of ongoing research and debate. </a:t>
            </a:r>
            <a:endParaRPr lang="en-US" dirty="0" smtClean="0"/>
          </a:p>
          <a:p>
            <a:pPr lvl="1"/>
            <a:r>
              <a:rPr lang="en-US" dirty="0" smtClean="0"/>
              <a:t>The </a:t>
            </a:r>
            <a:r>
              <a:rPr lang="en-US" dirty="0"/>
              <a:t>long-term security of ECC in a post-quantum world remains uncertain.</a:t>
            </a:r>
          </a:p>
          <a:p>
            <a:pPr marL="50800" indent="0">
              <a:buNone/>
            </a:pPr>
            <a:endParaRPr lang="en-IN" dirty="0"/>
          </a:p>
          <a:p>
            <a:endParaRPr lang="en-IN" dirty="0"/>
          </a:p>
          <a:p>
            <a:endParaRPr lang="en-IN" dirty="0"/>
          </a:p>
          <a:p>
            <a:endParaRPr lang="en-IN" dirty="0"/>
          </a:p>
        </p:txBody>
      </p:sp>
    </p:spTree>
    <p:extLst>
      <p:ext uri="{BB962C8B-B14F-4D97-AF65-F5344CB8AC3E}">
        <p14:creationId xmlns:p14="http://schemas.microsoft.com/office/powerpoint/2010/main" val="1308831838"/>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g16f87e9da1b_0_14"/>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marL="0" lvl="0" indent="0" algn="ctr" rtl="0">
              <a:lnSpc>
                <a:spcPct val="133333"/>
              </a:lnSpc>
              <a:spcBef>
                <a:spcPts val="1800"/>
              </a:spcBef>
              <a:spcAft>
                <a:spcPts val="400"/>
              </a:spcAft>
              <a:buSzPts val="3600"/>
              <a:buNone/>
            </a:pPr>
            <a:r>
              <a:rPr lang="en-US" sz="2500" b="1">
                <a:highlight>
                  <a:srgbClr val="FFFFFF"/>
                </a:highlight>
                <a:latin typeface="Roboto"/>
                <a:ea typeface="Roboto"/>
                <a:cs typeface="Roboto"/>
                <a:sym typeface="Roboto"/>
              </a:rPr>
              <a:t>Disadvantages of ECC</a:t>
            </a:r>
            <a:endParaRPr sz="4400"/>
          </a:p>
        </p:txBody>
      </p:sp>
      <p:sp>
        <p:nvSpPr>
          <p:cNvPr id="420" name="Google Shape;420;g16f87e9da1b_0_14"/>
          <p:cNvSpPr txBox="1">
            <a:spLocks noGrp="1"/>
          </p:cNvSpPr>
          <p:nvPr>
            <p:ph type="body" idx="1"/>
          </p:nvPr>
        </p:nvSpPr>
        <p:spPr>
          <a:xfrm>
            <a:off x="655370" y="1189973"/>
            <a:ext cx="8248500" cy="4899300"/>
          </a:xfrm>
          <a:prstGeom prst="rect">
            <a:avLst/>
          </a:prstGeom>
          <a:noFill/>
          <a:ln>
            <a:noFill/>
          </a:ln>
        </p:spPr>
        <p:txBody>
          <a:bodyPr spcFirstLastPara="1" wrap="square" lIns="91425" tIns="45700" rIns="91425" bIns="45700" anchor="t" anchorCtr="0">
            <a:noAutofit/>
          </a:bodyPr>
          <a:lstStyle/>
          <a:p>
            <a:pPr marL="457200" lvl="0" indent="-355600" algn="l" rtl="0">
              <a:lnSpc>
                <a:spcPct val="115000"/>
              </a:lnSpc>
              <a:spcBef>
                <a:spcPts val="400"/>
              </a:spcBef>
              <a:spcAft>
                <a:spcPts val="0"/>
              </a:spcAft>
              <a:buSzPts val="2000"/>
              <a:buFont typeface="Times New Roman"/>
              <a:buChar char="●"/>
            </a:pPr>
            <a:r>
              <a:rPr lang="en-US" sz="2000">
                <a:highlight>
                  <a:srgbClr val="FFFFFF"/>
                </a:highlight>
              </a:rPr>
              <a:t>Complicated and tricky to implement securely, mainly the standard curves.</a:t>
            </a:r>
            <a:endParaRPr sz="2000">
              <a:highlight>
                <a:srgbClr val="FFFFFF"/>
              </a:highlight>
            </a:endParaRPr>
          </a:p>
          <a:p>
            <a:pPr marL="457200" lvl="0" indent="-355600" algn="l" rtl="0">
              <a:lnSpc>
                <a:spcPct val="115000"/>
              </a:lnSpc>
              <a:spcBef>
                <a:spcPts val="0"/>
              </a:spcBef>
              <a:spcAft>
                <a:spcPts val="0"/>
              </a:spcAft>
              <a:buSzPts val="2000"/>
              <a:buFont typeface="Times New Roman"/>
              <a:buChar char="●"/>
            </a:pPr>
            <a:r>
              <a:rPr lang="en-US" sz="2000">
                <a:highlight>
                  <a:srgbClr val="FFFFFF"/>
                </a:highlight>
              </a:rPr>
              <a:t>Standards aren't state-of-the-art, particularly ECDSA, which is a hack compared to Schnorr signatures.</a:t>
            </a:r>
            <a:endParaRPr sz="2000">
              <a:highlight>
                <a:srgbClr val="FFFFFF"/>
              </a:highlight>
            </a:endParaRPr>
          </a:p>
          <a:p>
            <a:pPr marL="457200" lvl="0" indent="-355600" algn="l" rtl="0">
              <a:lnSpc>
                <a:spcPct val="115000"/>
              </a:lnSpc>
              <a:spcBef>
                <a:spcPts val="0"/>
              </a:spcBef>
              <a:spcAft>
                <a:spcPts val="0"/>
              </a:spcAft>
              <a:buSzPts val="2000"/>
              <a:buFont typeface="Times New Roman"/>
              <a:buChar char="●"/>
            </a:pPr>
            <a:r>
              <a:rPr lang="en-US" sz="2000">
                <a:highlight>
                  <a:srgbClr val="FFFFFF"/>
                </a:highlight>
              </a:rPr>
              <a:t>Newer algorithms could theoretically have unknown weaknesses. Binary curves are slightly scary.</a:t>
            </a:r>
            <a:endParaRPr sz="2000">
              <a:highlight>
                <a:srgbClr val="FFFFFF"/>
              </a:highlight>
            </a:endParaRPr>
          </a:p>
          <a:p>
            <a:pPr marL="457200" lvl="0" indent="-355600" algn="l" rtl="0">
              <a:lnSpc>
                <a:spcPct val="115000"/>
              </a:lnSpc>
              <a:spcBef>
                <a:spcPts val="0"/>
              </a:spcBef>
              <a:spcAft>
                <a:spcPts val="0"/>
              </a:spcAft>
              <a:buSzPts val="2000"/>
              <a:buFont typeface="Times New Roman"/>
              <a:buChar char="●"/>
            </a:pPr>
            <a:r>
              <a:rPr lang="en-US" sz="2000">
                <a:highlight>
                  <a:srgbClr val="FFFFFF"/>
                </a:highlight>
              </a:rPr>
              <a:t>Signing with a broken or compromised random number generator compromises the key.</a:t>
            </a:r>
            <a:endParaRPr sz="2000">
              <a:highlight>
                <a:srgbClr val="FFFFFF"/>
              </a:highlight>
            </a:endParaRPr>
          </a:p>
          <a:p>
            <a:pPr marL="457200" lvl="0" indent="-355600" algn="l" rtl="0">
              <a:lnSpc>
                <a:spcPct val="115000"/>
              </a:lnSpc>
              <a:spcBef>
                <a:spcPts val="0"/>
              </a:spcBef>
              <a:spcAft>
                <a:spcPts val="0"/>
              </a:spcAft>
              <a:buSzPts val="2000"/>
              <a:buFont typeface="Times New Roman"/>
              <a:buChar char="●"/>
            </a:pPr>
            <a:r>
              <a:rPr lang="en-US" sz="2000">
                <a:highlight>
                  <a:srgbClr val="FFFFFF"/>
                </a:highlight>
              </a:rPr>
              <a:t>It still has some patent problems, especially for binary curves. It might be costly...</a:t>
            </a:r>
            <a:endParaRPr sz="2000">
              <a:highlight>
                <a:srgbClr val="FFFFFF"/>
              </a:highlight>
            </a:endParaRPr>
          </a:p>
          <a:p>
            <a:pPr marL="457200" lvl="0" indent="-355600" algn="l" rtl="0">
              <a:lnSpc>
                <a:spcPct val="115000"/>
              </a:lnSpc>
              <a:spcBef>
                <a:spcPts val="0"/>
              </a:spcBef>
              <a:spcAft>
                <a:spcPts val="0"/>
              </a:spcAft>
              <a:buSzPts val="2000"/>
              <a:buFont typeface="Times New Roman"/>
              <a:buChar char="●"/>
            </a:pPr>
            <a:r>
              <a:rPr lang="en-US" sz="2000">
                <a:highlight>
                  <a:srgbClr val="FFFFFF"/>
                </a:highlight>
              </a:rPr>
              <a:t>Public key operations (e.g., signature verification, as opposed to signature generation) are slow with ECC.</a:t>
            </a:r>
            <a:endParaRPr sz="2000">
              <a:highlight>
                <a:srgbClr val="FFFFFF"/>
              </a:highlight>
            </a:endParaRPr>
          </a:p>
          <a:p>
            <a:pPr marL="0" lvl="0" indent="0" algn="l" rtl="0">
              <a:lnSpc>
                <a:spcPct val="90000"/>
              </a:lnSpc>
              <a:spcBef>
                <a:spcPts val="3800"/>
              </a:spcBef>
              <a:spcAft>
                <a:spcPts val="0"/>
              </a:spcAft>
              <a:buSzPts val="2800"/>
              <a:buNone/>
            </a:pPr>
            <a:endParaRPr/>
          </a:p>
        </p:txBody>
      </p:sp>
    </p:spTree>
    <p:extLst>
      <p:ext uri="{BB962C8B-B14F-4D97-AF65-F5344CB8AC3E}">
        <p14:creationId xmlns:p14="http://schemas.microsoft.com/office/powerpoint/2010/main" val="2365673942"/>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Applications of ECC</a:t>
            </a:r>
            <a:endParaRPr lang="en-IN" dirty="0"/>
          </a:p>
        </p:txBody>
      </p:sp>
      <p:sp>
        <p:nvSpPr>
          <p:cNvPr id="3" name="Text Placeholder 2"/>
          <p:cNvSpPr>
            <a:spLocks noGrp="1"/>
          </p:cNvSpPr>
          <p:nvPr>
            <p:ph type="body" idx="1"/>
          </p:nvPr>
        </p:nvSpPr>
        <p:spPr/>
        <p:txBody>
          <a:bodyPr/>
          <a:lstStyle/>
          <a:p>
            <a:r>
              <a:rPr lang="en-US" dirty="0"/>
              <a:t>Secure Communication Protocols:</a:t>
            </a:r>
          </a:p>
          <a:p>
            <a:pPr lvl="1"/>
            <a:r>
              <a:rPr lang="en-US" dirty="0" smtClean="0"/>
              <a:t>TLS/SSL</a:t>
            </a:r>
            <a:r>
              <a:rPr lang="en-US" dirty="0"/>
              <a:t>: ECC is used in the Transport Layer Security (TLS) and Secure Sockets Layer (SSL) protocols to secure data transmission over the internet, including secure web browsing (HTTPS).</a:t>
            </a:r>
          </a:p>
          <a:p>
            <a:r>
              <a:rPr lang="en-US" dirty="0" smtClean="0"/>
              <a:t>Digital </a:t>
            </a:r>
            <a:r>
              <a:rPr lang="en-US" dirty="0"/>
              <a:t>Signatures:</a:t>
            </a:r>
          </a:p>
          <a:p>
            <a:pPr lvl="1"/>
            <a:r>
              <a:rPr lang="en-US" dirty="0" smtClean="0"/>
              <a:t>ECDSA </a:t>
            </a:r>
            <a:r>
              <a:rPr lang="en-US" dirty="0"/>
              <a:t>(Elliptic Curve Digital Signature Algorithm): ECC is employed for digital signatures, ensuring message authenticity and integrity in various applications, including email, software updates, and document verification</a:t>
            </a:r>
            <a:r>
              <a:rPr lang="en-US" dirty="0" smtClean="0"/>
              <a:t>.</a:t>
            </a:r>
            <a:endParaRPr lang="en-US" dirty="0"/>
          </a:p>
        </p:txBody>
      </p:sp>
    </p:spTree>
    <p:extLst>
      <p:ext uri="{BB962C8B-B14F-4D97-AF65-F5344CB8AC3E}">
        <p14:creationId xmlns:p14="http://schemas.microsoft.com/office/powerpoint/2010/main" val="3390292768"/>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Applications of ECC</a:t>
            </a:r>
          </a:p>
        </p:txBody>
      </p:sp>
      <p:sp>
        <p:nvSpPr>
          <p:cNvPr id="3" name="Text Placeholder 2"/>
          <p:cNvSpPr>
            <a:spLocks noGrp="1"/>
          </p:cNvSpPr>
          <p:nvPr>
            <p:ph type="body" idx="1"/>
          </p:nvPr>
        </p:nvSpPr>
        <p:spPr/>
        <p:txBody>
          <a:bodyPr/>
          <a:lstStyle/>
          <a:p>
            <a:r>
              <a:rPr lang="en-US" sz="2400" dirty="0" smtClean="0"/>
              <a:t>Key </a:t>
            </a:r>
            <a:r>
              <a:rPr lang="en-US" sz="2400" dirty="0"/>
              <a:t>Exchange:</a:t>
            </a:r>
          </a:p>
          <a:p>
            <a:pPr lvl="1"/>
            <a:r>
              <a:rPr lang="en-US" sz="2000" dirty="0" smtClean="0"/>
              <a:t>ECDH </a:t>
            </a:r>
            <a:r>
              <a:rPr lang="en-US" sz="2000" dirty="0"/>
              <a:t>(Elliptic Curve </a:t>
            </a:r>
            <a:r>
              <a:rPr lang="en-US" sz="2000" dirty="0" err="1"/>
              <a:t>Diffie</a:t>
            </a:r>
            <a:r>
              <a:rPr lang="en-US" sz="2000" dirty="0"/>
              <a:t>-Hellman): ECC is utilized in ECDH for secure key exchange between parties over insecure communication channels, facilitating secure symmetric key establishment for encryption.</a:t>
            </a:r>
          </a:p>
          <a:p>
            <a:r>
              <a:rPr lang="en-US" sz="2400" dirty="0" smtClean="0"/>
              <a:t>Cryptographic </a:t>
            </a:r>
            <a:r>
              <a:rPr lang="en-US" sz="2400" dirty="0"/>
              <a:t>Libraries:</a:t>
            </a:r>
          </a:p>
          <a:p>
            <a:pPr lvl="1"/>
            <a:r>
              <a:rPr lang="en-US" sz="2000" dirty="0" smtClean="0"/>
              <a:t>ECC </a:t>
            </a:r>
            <a:r>
              <a:rPr lang="en-US" sz="2000" dirty="0"/>
              <a:t>is a fundamental component of many cryptographic libraries and frameworks, making it accessible to developers for building secure applications.</a:t>
            </a:r>
          </a:p>
          <a:p>
            <a:r>
              <a:rPr lang="en-US" sz="2400" dirty="0" err="1" smtClean="0"/>
              <a:t>IoT</a:t>
            </a:r>
            <a:r>
              <a:rPr lang="en-US" sz="2400" dirty="0" smtClean="0"/>
              <a:t> </a:t>
            </a:r>
            <a:r>
              <a:rPr lang="en-US" sz="2400" dirty="0"/>
              <a:t>Security:</a:t>
            </a:r>
          </a:p>
          <a:p>
            <a:pPr lvl="1"/>
            <a:r>
              <a:rPr lang="en-US" sz="2000" dirty="0" smtClean="0"/>
              <a:t>ECC's </a:t>
            </a:r>
            <a:r>
              <a:rPr lang="en-US" sz="2000" dirty="0"/>
              <a:t>efficiency and small key sizes make it suitable for securing communication in resource-constrained Internet of Things (</a:t>
            </a:r>
            <a:r>
              <a:rPr lang="en-US" sz="2000" dirty="0" err="1"/>
              <a:t>IoT</a:t>
            </a:r>
            <a:r>
              <a:rPr lang="en-US" sz="2000" dirty="0"/>
              <a:t>) devices, ensuring data privacy and integrity in </a:t>
            </a:r>
            <a:r>
              <a:rPr lang="en-US" sz="2000" dirty="0" err="1"/>
              <a:t>IoT</a:t>
            </a:r>
            <a:r>
              <a:rPr lang="en-US" sz="2000" dirty="0"/>
              <a:t> applications.</a:t>
            </a:r>
          </a:p>
          <a:p>
            <a:endParaRPr lang="en-US" sz="2400" dirty="0"/>
          </a:p>
        </p:txBody>
      </p:sp>
    </p:spTree>
    <p:extLst>
      <p:ext uri="{BB962C8B-B14F-4D97-AF65-F5344CB8AC3E}">
        <p14:creationId xmlns:p14="http://schemas.microsoft.com/office/powerpoint/2010/main" val="3068062345"/>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Applications of ECC</a:t>
            </a:r>
          </a:p>
        </p:txBody>
      </p:sp>
      <p:sp>
        <p:nvSpPr>
          <p:cNvPr id="3" name="Text Placeholder 2"/>
          <p:cNvSpPr>
            <a:spLocks noGrp="1"/>
          </p:cNvSpPr>
          <p:nvPr>
            <p:ph type="body" idx="1"/>
          </p:nvPr>
        </p:nvSpPr>
        <p:spPr/>
        <p:txBody>
          <a:bodyPr/>
          <a:lstStyle/>
          <a:p>
            <a:r>
              <a:rPr lang="en-US" dirty="0"/>
              <a:t>Mobile Devices:</a:t>
            </a:r>
          </a:p>
          <a:p>
            <a:pPr lvl="1"/>
            <a:r>
              <a:rPr lang="en-US" dirty="0" smtClean="0"/>
              <a:t>ECC </a:t>
            </a:r>
            <a:r>
              <a:rPr lang="en-US" dirty="0"/>
              <a:t>is used in mobile devices, such as smartphones, to secure data transmission, app authentication, and device encryption. Its efficiency is especially beneficial in mobile environments.</a:t>
            </a:r>
          </a:p>
          <a:p>
            <a:r>
              <a:rPr lang="en-US" dirty="0" smtClean="0"/>
              <a:t>Wireless </a:t>
            </a:r>
            <a:r>
              <a:rPr lang="en-US" dirty="0"/>
              <a:t>Communication:</a:t>
            </a:r>
          </a:p>
          <a:p>
            <a:pPr lvl="1"/>
            <a:r>
              <a:rPr lang="en-US" dirty="0" smtClean="0"/>
              <a:t>ECC </a:t>
            </a:r>
            <a:r>
              <a:rPr lang="en-US" dirty="0"/>
              <a:t>is employed in wireless communication standards like Bluetooth and Wi-Fi (WPA3) to secure data exchange between devices and networks.</a:t>
            </a:r>
          </a:p>
          <a:p>
            <a:r>
              <a:rPr lang="en-US" dirty="0" smtClean="0"/>
              <a:t>Digital </a:t>
            </a:r>
            <a:r>
              <a:rPr lang="en-US" dirty="0"/>
              <a:t>Rights Management (DRM):</a:t>
            </a:r>
          </a:p>
          <a:p>
            <a:pPr lvl="1"/>
            <a:r>
              <a:rPr lang="en-US" dirty="0" smtClean="0"/>
              <a:t>ECC </a:t>
            </a:r>
            <a:r>
              <a:rPr lang="en-US" dirty="0"/>
              <a:t>can be used in DRM systems to protect copyrighted content and ensure that only authorized users can access and decrypt protected content.</a:t>
            </a:r>
          </a:p>
          <a:p>
            <a:endParaRPr lang="en-US" dirty="0"/>
          </a:p>
        </p:txBody>
      </p:sp>
    </p:spTree>
    <p:extLst>
      <p:ext uri="{BB962C8B-B14F-4D97-AF65-F5344CB8AC3E}">
        <p14:creationId xmlns:p14="http://schemas.microsoft.com/office/powerpoint/2010/main" val="108160901"/>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Applications of ECC</a:t>
            </a:r>
          </a:p>
        </p:txBody>
      </p:sp>
      <p:sp>
        <p:nvSpPr>
          <p:cNvPr id="3" name="Text Placeholder 2"/>
          <p:cNvSpPr>
            <a:spLocks noGrp="1"/>
          </p:cNvSpPr>
          <p:nvPr>
            <p:ph type="body" idx="1"/>
          </p:nvPr>
        </p:nvSpPr>
        <p:spPr/>
        <p:txBody>
          <a:bodyPr/>
          <a:lstStyle/>
          <a:p>
            <a:r>
              <a:rPr lang="en-US" sz="2400" dirty="0"/>
              <a:t>Secure Shell (SSH):</a:t>
            </a:r>
          </a:p>
          <a:p>
            <a:pPr lvl="1"/>
            <a:r>
              <a:rPr lang="en-US" sz="2000" dirty="0"/>
              <a:t>ECC can be used in SSH for secure remote login and data transfer, providing a secure alternative to traditional password-based authentication.</a:t>
            </a:r>
          </a:p>
          <a:p>
            <a:r>
              <a:rPr lang="en-US" sz="2400" dirty="0" smtClean="0"/>
              <a:t>Smart </a:t>
            </a:r>
            <a:r>
              <a:rPr lang="en-US" sz="2400" dirty="0"/>
              <a:t>Cards and Secure Tokens:</a:t>
            </a:r>
          </a:p>
          <a:p>
            <a:pPr lvl="1"/>
            <a:r>
              <a:rPr lang="en-US" sz="2000" dirty="0"/>
              <a:t>ECC is used in smart cards and hardware security tokens for secure authentication, access control, and digital signatures, providing strong security in a compact form factor.</a:t>
            </a:r>
          </a:p>
          <a:p>
            <a:r>
              <a:rPr lang="en-US" sz="2400" dirty="0" err="1" smtClean="0"/>
              <a:t>Blockchain</a:t>
            </a:r>
            <a:r>
              <a:rPr lang="en-US" sz="2400" dirty="0" smtClean="0"/>
              <a:t> </a:t>
            </a:r>
            <a:r>
              <a:rPr lang="en-US" sz="2400" dirty="0"/>
              <a:t>and Cryptocurrencies:</a:t>
            </a:r>
          </a:p>
          <a:p>
            <a:pPr lvl="1"/>
            <a:r>
              <a:rPr lang="en-US" sz="2000" dirty="0"/>
              <a:t>ECC plays a critical role in many </a:t>
            </a:r>
            <a:r>
              <a:rPr lang="en-US" sz="2000" dirty="0" err="1"/>
              <a:t>blockchain</a:t>
            </a:r>
            <a:r>
              <a:rPr lang="en-US" sz="2000" dirty="0"/>
              <a:t> platforms and cryptocurrencies, such as Bitcoin, for generating public and private keys, signing transactions, and securing the </a:t>
            </a:r>
            <a:r>
              <a:rPr lang="en-US" sz="2000" dirty="0" err="1"/>
              <a:t>blockchain</a:t>
            </a:r>
            <a:r>
              <a:rPr lang="en-US" sz="2000" dirty="0"/>
              <a:t> ledger</a:t>
            </a:r>
            <a:r>
              <a:rPr lang="en-US" sz="2000" dirty="0" smtClean="0"/>
              <a:t>.</a:t>
            </a:r>
            <a:endParaRPr lang="en-US" sz="2000" dirty="0"/>
          </a:p>
        </p:txBody>
      </p:sp>
    </p:spTree>
    <p:extLst>
      <p:ext uri="{BB962C8B-B14F-4D97-AF65-F5344CB8AC3E}">
        <p14:creationId xmlns:p14="http://schemas.microsoft.com/office/powerpoint/2010/main" val="3182234096"/>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Applications of ECC</a:t>
            </a:r>
          </a:p>
        </p:txBody>
      </p:sp>
      <p:sp>
        <p:nvSpPr>
          <p:cNvPr id="3" name="Text Placeholder 2"/>
          <p:cNvSpPr>
            <a:spLocks noGrp="1"/>
          </p:cNvSpPr>
          <p:nvPr>
            <p:ph type="body" idx="1"/>
          </p:nvPr>
        </p:nvSpPr>
        <p:spPr/>
        <p:txBody>
          <a:bodyPr/>
          <a:lstStyle/>
          <a:p>
            <a:r>
              <a:rPr lang="en-US" sz="2400" dirty="0"/>
              <a:t>Secure Messaging and Chat Applications:</a:t>
            </a:r>
          </a:p>
          <a:p>
            <a:pPr lvl="1"/>
            <a:r>
              <a:rPr lang="en-US" sz="2000" dirty="0"/>
              <a:t>ECC is used in secure messaging and chat applications to ensure end-to-end encryption and message authenticity, protecting user privacy.</a:t>
            </a:r>
          </a:p>
          <a:p>
            <a:r>
              <a:rPr lang="en-US" sz="2400" dirty="0"/>
              <a:t>Government and Military Applications:</a:t>
            </a:r>
          </a:p>
          <a:p>
            <a:pPr lvl="1"/>
            <a:r>
              <a:rPr lang="en-US" sz="2000" dirty="0"/>
              <a:t>ECC is used in government and military systems for secure communications, classified information protection, and digital signatures in various security-critical applications.</a:t>
            </a:r>
          </a:p>
          <a:p>
            <a:r>
              <a:rPr lang="en-US" sz="2400" dirty="0"/>
              <a:t>Cloud Computing:</a:t>
            </a:r>
          </a:p>
          <a:p>
            <a:pPr lvl="1"/>
            <a:r>
              <a:rPr lang="en-US" sz="2000" dirty="0"/>
              <a:t>ECC can be used to secure data transmission and authentication in cloud computing environments, ensuring data privacy and integrity in the cloud.</a:t>
            </a:r>
          </a:p>
          <a:p>
            <a:r>
              <a:rPr lang="en-US" sz="2400" dirty="0"/>
              <a:t>Payment Systems and Financial Services:</a:t>
            </a:r>
          </a:p>
          <a:p>
            <a:pPr lvl="1"/>
            <a:r>
              <a:rPr lang="en-US" sz="2000" dirty="0"/>
              <a:t>ECC is employed in payment systems, digital wallets, and financial services for securing online transactions and protecting sensitive financial data.</a:t>
            </a:r>
          </a:p>
          <a:p>
            <a:endParaRPr lang="en-IN" sz="2400" dirty="0"/>
          </a:p>
        </p:txBody>
      </p:sp>
    </p:spTree>
    <p:extLst>
      <p:ext uri="{BB962C8B-B14F-4D97-AF65-F5344CB8AC3E}">
        <p14:creationId xmlns:p14="http://schemas.microsoft.com/office/powerpoint/2010/main" val="1327073476"/>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Design a system for secure communication</a:t>
            </a:r>
            <a:endParaRPr lang="en-IN" dirty="0"/>
          </a:p>
        </p:txBody>
      </p:sp>
      <p:sp>
        <p:nvSpPr>
          <p:cNvPr id="3" name="Text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7888596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Public Key </a:t>
            </a:r>
            <a:r>
              <a:rPr lang="en-IN" dirty="0" smtClean="0"/>
              <a:t>Cryptosystems</a:t>
            </a:r>
            <a:endParaRPr lang="en-IN" dirty="0"/>
          </a:p>
        </p:txBody>
      </p:sp>
      <p:sp>
        <p:nvSpPr>
          <p:cNvPr id="3" name="Text Placeholder 2"/>
          <p:cNvSpPr>
            <a:spLocks noGrp="1"/>
          </p:cNvSpPr>
          <p:nvPr>
            <p:ph type="body" idx="1"/>
          </p:nvPr>
        </p:nvSpPr>
        <p:spPr/>
        <p:txBody>
          <a:bodyPr>
            <a:normAutofit lnSpcReduction="10000"/>
          </a:bodyPr>
          <a:lstStyle/>
          <a:p>
            <a:r>
              <a:rPr lang="en-IN" dirty="0" smtClean="0"/>
              <a:t>Public-key/two-key/asymmetric cryptography involves the use of two keys:–</a:t>
            </a:r>
          </a:p>
          <a:p>
            <a:pPr lvl="1"/>
            <a:r>
              <a:rPr lang="en-IN" dirty="0" smtClean="0"/>
              <a:t>a public key, which may be known by anybody, and can be used to encrypt messages, and verify signatures</a:t>
            </a:r>
            <a:endParaRPr lang="en-IN" dirty="0"/>
          </a:p>
          <a:p>
            <a:pPr lvl="1"/>
            <a:r>
              <a:rPr lang="en-IN" dirty="0" smtClean="0"/>
              <a:t>A related private-key, known only to the recipient, used to decrypt messages, and sign(create) signatures</a:t>
            </a:r>
            <a:endParaRPr lang="en-IN" dirty="0"/>
          </a:p>
          <a:p>
            <a:r>
              <a:rPr lang="en-IN" dirty="0" smtClean="0"/>
              <a:t>Is asymmetric because–key used for encryption cannot be used for decryption and vice a versa</a:t>
            </a:r>
          </a:p>
          <a:p>
            <a:r>
              <a:rPr lang="en-US" dirty="0" smtClean="0"/>
              <a:t>Asymmetric </a:t>
            </a:r>
            <a:r>
              <a:rPr lang="en-US" dirty="0"/>
              <a:t>algorithms rely on one key for encryption and a different but related key for </a:t>
            </a:r>
            <a:r>
              <a:rPr lang="en-US" dirty="0" smtClean="0"/>
              <a:t>decryption</a:t>
            </a:r>
            <a:endParaRPr lang="en-IN" dirty="0"/>
          </a:p>
        </p:txBody>
      </p:sp>
    </p:spTree>
    <p:extLst>
      <p:ext uri="{BB962C8B-B14F-4D97-AF65-F5344CB8AC3E}">
        <p14:creationId xmlns:p14="http://schemas.microsoft.com/office/powerpoint/2010/main" val="42276169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Some terms</a:t>
            </a:r>
            <a:endParaRPr lang="en-IN" dirty="0"/>
          </a:p>
        </p:txBody>
      </p:sp>
      <p:sp>
        <p:nvSpPr>
          <p:cNvPr id="3" name="Text Placeholder 2"/>
          <p:cNvSpPr>
            <a:spLocks noGrp="1"/>
          </p:cNvSpPr>
          <p:nvPr>
            <p:ph type="body" idx="1"/>
          </p:nvPr>
        </p:nvSpPr>
        <p:spPr/>
        <p:txBody>
          <a:bodyPr>
            <a:normAutofit fontScale="70000" lnSpcReduction="20000"/>
          </a:bodyPr>
          <a:lstStyle/>
          <a:p>
            <a:r>
              <a:rPr lang="en-US" dirty="0" smtClean="0"/>
              <a:t>A message X </a:t>
            </a:r>
            <a:r>
              <a:rPr lang="en-US" dirty="0"/>
              <a:t>in </a:t>
            </a:r>
            <a:r>
              <a:rPr lang="en-US" dirty="0" smtClean="0"/>
              <a:t>plaintext can be considered as </a:t>
            </a:r>
            <a:r>
              <a:rPr lang="en-US" dirty="0"/>
              <a:t>X ==[</a:t>
            </a:r>
            <a:r>
              <a:rPr lang="en-US" dirty="0" smtClean="0"/>
              <a:t>X1, X2,… XM]</a:t>
            </a:r>
            <a:endParaRPr lang="en-US" dirty="0"/>
          </a:p>
          <a:p>
            <a:r>
              <a:rPr lang="en-US" dirty="0"/>
              <a:t>The M elements </a:t>
            </a:r>
            <a:r>
              <a:rPr lang="en-US" dirty="0" smtClean="0"/>
              <a:t>of  </a:t>
            </a:r>
            <a:r>
              <a:rPr lang="en-US" dirty="0"/>
              <a:t>X are letters in some finite </a:t>
            </a:r>
            <a:r>
              <a:rPr lang="en-US" dirty="0" smtClean="0"/>
              <a:t>alphabet </a:t>
            </a:r>
            <a:endParaRPr lang="en-US" dirty="0"/>
          </a:p>
          <a:p>
            <a:r>
              <a:rPr lang="en-US" dirty="0"/>
              <a:t>The message is </a:t>
            </a:r>
            <a:r>
              <a:rPr lang="en-US" dirty="0" smtClean="0"/>
              <a:t>sent by user A and is intended for </a:t>
            </a:r>
            <a:r>
              <a:rPr lang="en-US" dirty="0"/>
              <a:t>destination </a:t>
            </a:r>
            <a:r>
              <a:rPr lang="en-US" dirty="0" smtClean="0"/>
              <a:t>user B</a:t>
            </a:r>
            <a:endParaRPr lang="en-US" dirty="0"/>
          </a:p>
          <a:p>
            <a:r>
              <a:rPr lang="en-US" dirty="0"/>
              <a:t>B generates a related pair of keys a public key, </a:t>
            </a:r>
            <a:r>
              <a:rPr lang="en-US" dirty="0" err="1" smtClean="0"/>
              <a:t>PU</a:t>
            </a:r>
            <a:r>
              <a:rPr lang="en-US" baseline="-25000" dirty="0" err="1" smtClean="0"/>
              <a:t>b</a:t>
            </a:r>
            <a:r>
              <a:rPr lang="en-US" dirty="0" smtClean="0"/>
              <a:t> </a:t>
            </a:r>
            <a:r>
              <a:rPr lang="en-US" dirty="0"/>
              <a:t>and a private key, </a:t>
            </a:r>
            <a:r>
              <a:rPr lang="en-US" dirty="0" err="1" smtClean="0"/>
              <a:t>PR</a:t>
            </a:r>
            <a:r>
              <a:rPr lang="en-US" baseline="-25000" dirty="0" err="1" smtClean="0"/>
              <a:t>b</a:t>
            </a:r>
            <a:endParaRPr lang="en-US" baseline="-25000" dirty="0"/>
          </a:p>
          <a:p>
            <a:r>
              <a:rPr lang="en-US" dirty="0" err="1"/>
              <a:t>PR</a:t>
            </a:r>
            <a:r>
              <a:rPr lang="en-US" baseline="-25000" dirty="0" err="1"/>
              <a:t>b</a:t>
            </a:r>
            <a:r>
              <a:rPr lang="en-US" baseline="-25000" dirty="0"/>
              <a:t> </a:t>
            </a:r>
            <a:r>
              <a:rPr lang="en-US" dirty="0" smtClean="0"/>
              <a:t>is </a:t>
            </a:r>
            <a:r>
              <a:rPr lang="en-US" dirty="0"/>
              <a:t>known only to B, whereas </a:t>
            </a:r>
            <a:r>
              <a:rPr lang="en-US" dirty="0" err="1"/>
              <a:t>PU</a:t>
            </a:r>
            <a:r>
              <a:rPr lang="en-US" baseline="-25000" dirty="0" err="1"/>
              <a:t>b</a:t>
            </a:r>
            <a:r>
              <a:rPr lang="en-US" baseline="-25000" dirty="0"/>
              <a:t> </a:t>
            </a:r>
            <a:r>
              <a:rPr lang="en-US" baseline="-25000" dirty="0" smtClean="0"/>
              <a:t> </a:t>
            </a:r>
            <a:r>
              <a:rPr lang="en-US" dirty="0" smtClean="0"/>
              <a:t>is </a:t>
            </a:r>
            <a:r>
              <a:rPr lang="en-US" dirty="0"/>
              <a:t>publicly available and therefore accessible by A</a:t>
            </a:r>
          </a:p>
          <a:p>
            <a:r>
              <a:rPr lang="en-US" dirty="0" smtClean="0"/>
              <a:t>With </a:t>
            </a:r>
            <a:r>
              <a:rPr lang="en-US" dirty="0"/>
              <a:t>the message X and the encryption key </a:t>
            </a:r>
            <a:r>
              <a:rPr lang="en-US" dirty="0" err="1"/>
              <a:t>PU</a:t>
            </a:r>
            <a:r>
              <a:rPr lang="en-US" baseline="-25000" dirty="0" err="1"/>
              <a:t>b</a:t>
            </a:r>
            <a:r>
              <a:rPr lang="en-US" baseline="-25000" dirty="0"/>
              <a:t> </a:t>
            </a:r>
            <a:r>
              <a:rPr lang="en-US" baseline="-25000" dirty="0" smtClean="0"/>
              <a:t> </a:t>
            </a:r>
            <a:r>
              <a:rPr lang="en-US" dirty="0" smtClean="0"/>
              <a:t>as </a:t>
            </a:r>
            <a:r>
              <a:rPr lang="en-US" dirty="0"/>
              <a:t>input, A forms the </a:t>
            </a:r>
            <a:r>
              <a:rPr lang="en-US" dirty="0" err="1"/>
              <a:t>ciphertext</a:t>
            </a:r>
            <a:r>
              <a:rPr lang="en-US" dirty="0"/>
              <a:t> </a:t>
            </a:r>
            <a:endParaRPr lang="en-US" dirty="0" smtClean="0"/>
          </a:p>
          <a:p>
            <a:pPr marL="50800" indent="0">
              <a:buNone/>
            </a:pPr>
            <a:r>
              <a:rPr lang="en-US" dirty="0" smtClean="0"/>
              <a:t>Y= [Y1, Y2, ..YN]</a:t>
            </a:r>
            <a:endParaRPr lang="en-US" dirty="0"/>
          </a:p>
          <a:p>
            <a:pPr marL="50800" indent="0" algn="ctr">
              <a:buNone/>
            </a:pPr>
            <a:r>
              <a:rPr lang="en-US" dirty="0" smtClean="0"/>
              <a:t>Y=E(</a:t>
            </a:r>
            <a:r>
              <a:rPr lang="en-US" dirty="0" err="1" smtClean="0"/>
              <a:t>Pu</a:t>
            </a:r>
            <a:r>
              <a:rPr lang="en-US" baseline="-25000" dirty="0" err="1" smtClean="0"/>
              <a:t>b,</a:t>
            </a:r>
            <a:r>
              <a:rPr lang="en-US" dirty="0" err="1" smtClean="0"/>
              <a:t>X</a:t>
            </a:r>
            <a:r>
              <a:rPr lang="en-US" dirty="0"/>
              <a:t>)</a:t>
            </a:r>
          </a:p>
          <a:p>
            <a:r>
              <a:rPr lang="en-US" dirty="0" smtClean="0"/>
              <a:t>The </a:t>
            </a:r>
            <a:r>
              <a:rPr lang="en-US" dirty="0"/>
              <a:t>intended receiver, in possession of the matching private key, is able to invert </a:t>
            </a:r>
            <a:r>
              <a:rPr lang="en-US" dirty="0" smtClean="0"/>
              <a:t>the transformation</a:t>
            </a:r>
            <a:endParaRPr lang="en-US" dirty="0"/>
          </a:p>
          <a:p>
            <a:pPr marL="50800" indent="0" algn="ctr">
              <a:buNone/>
            </a:pPr>
            <a:r>
              <a:rPr lang="en-US" dirty="0" smtClean="0"/>
              <a:t>X = D(</a:t>
            </a:r>
            <a:r>
              <a:rPr lang="en-US" dirty="0" err="1"/>
              <a:t>PR</a:t>
            </a:r>
            <a:r>
              <a:rPr lang="en-US" baseline="-25000" dirty="0" err="1"/>
              <a:t>b</a:t>
            </a:r>
            <a:r>
              <a:rPr lang="en-US" baseline="-25000" dirty="0"/>
              <a:t> </a:t>
            </a:r>
            <a:r>
              <a:rPr lang="en-US" dirty="0" smtClean="0"/>
              <a:t>,Y)</a:t>
            </a:r>
            <a:endParaRPr lang="en-US" dirty="0"/>
          </a:p>
          <a:p>
            <a:pPr marL="50800" indent="0">
              <a:buNone/>
            </a:pPr>
            <a:endParaRPr lang="en-IN" dirty="0"/>
          </a:p>
        </p:txBody>
      </p:sp>
    </p:spTree>
    <p:extLst>
      <p:ext uri="{BB962C8B-B14F-4D97-AF65-F5344CB8AC3E}">
        <p14:creationId xmlns:p14="http://schemas.microsoft.com/office/powerpoint/2010/main" val="17570040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Encryption with Public key</a:t>
            </a:r>
            <a:endParaRPr lang="en-IN" dirty="0"/>
          </a:p>
        </p:txBody>
      </p:sp>
      <p:sp>
        <p:nvSpPr>
          <p:cNvPr id="3" name="Text Placeholder 2"/>
          <p:cNvSpPr>
            <a:spLocks noGrp="1"/>
          </p:cNvSpPr>
          <p:nvPr>
            <p:ph type="body" idx="1"/>
          </p:nvPr>
        </p:nvSpPr>
        <p:spPr/>
        <p:txBody>
          <a:bodyPr/>
          <a:lstStyle/>
          <a:p>
            <a:endParaRPr lang="en-IN"/>
          </a:p>
        </p:txBody>
      </p:sp>
      <p:pic>
        <p:nvPicPr>
          <p:cNvPr id="2050" name="Picture 2" descr="https://img.brainkart.com/imagebk9/PJDK14i.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1983" y="1216377"/>
            <a:ext cx="7209321" cy="40452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86657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Encryption with </a:t>
            </a:r>
            <a:r>
              <a:rPr lang="en-IN" dirty="0" smtClean="0"/>
              <a:t>Private </a:t>
            </a:r>
            <a:r>
              <a:rPr lang="en-IN" dirty="0"/>
              <a:t>key</a:t>
            </a:r>
          </a:p>
        </p:txBody>
      </p:sp>
      <p:sp>
        <p:nvSpPr>
          <p:cNvPr id="3" name="Text Placeholder 2"/>
          <p:cNvSpPr>
            <a:spLocks noGrp="1"/>
          </p:cNvSpPr>
          <p:nvPr>
            <p:ph type="body" idx="1"/>
          </p:nvPr>
        </p:nvSpPr>
        <p:spPr/>
        <p:txBody>
          <a:bodyPr/>
          <a:lstStyle/>
          <a:p>
            <a:endParaRPr lang="en-IN" dirty="0"/>
          </a:p>
        </p:txBody>
      </p:sp>
      <p:pic>
        <p:nvPicPr>
          <p:cNvPr id="4098" name="Picture 2" descr="https://img.brainkart.com/imagebk9/GGRoDfv.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1132" y="1381540"/>
            <a:ext cx="7338323" cy="4482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11774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Confidentiality with Public key cryptography</a:t>
            </a:r>
            <a:endParaRPr lang="en-IN" dirty="0"/>
          </a:p>
        </p:txBody>
      </p:sp>
      <p:sp>
        <p:nvSpPr>
          <p:cNvPr id="3" name="Text Placeholder 2"/>
          <p:cNvSpPr>
            <a:spLocks noGrp="1"/>
          </p:cNvSpPr>
          <p:nvPr>
            <p:ph type="body" idx="1"/>
          </p:nvPr>
        </p:nvSpPr>
        <p:spPr/>
        <p:txBody>
          <a:bodyPr/>
          <a:lstStyle/>
          <a:p>
            <a:endParaRPr lang="en-IN"/>
          </a:p>
        </p:txBody>
      </p:sp>
      <p:pic>
        <p:nvPicPr>
          <p:cNvPr id="5122" name="Picture 2" descr="https://img.brainkart.com/imagebk9/qAw755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9549" y="1569346"/>
            <a:ext cx="6543675" cy="40100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15937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Authentication with </a:t>
            </a:r>
            <a:r>
              <a:rPr lang="en-IN" dirty="0"/>
              <a:t>Public key cryptography</a:t>
            </a:r>
          </a:p>
        </p:txBody>
      </p:sp>
      <p:sp>
        <p:nvSpPr>
          <p:cNvPr id="3" name="Text Placeholder 2"/>
          <p:cNvSpPr>
            <a:spLocks noGrp="1"/>
          </p:cNvSpPr>
          <p:nvPr>
            <p:ph type="body" idx="1"/>
          </p:nvPr>
        </p:nvSpPr>
        <p:spPr/>
        <p:txBody>
          <a:bodyPr/>
          <a:lstStyle/>
          <a:p>
            <a:endParaRPr lang="en-IN"/>
          </a:p>
        </p:txBody>
      </p:sp>
      <p:pic>
        <p:nvPicPr>
          <p:cNvPr id="6146" name="Picture 2" descr="https://img.brainkart.com/imagebk9/MGAXQSx.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8393" y="1612762"/>
            <a:ext cx="6734175" cy="410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45455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Combining Authentication and confidentiality</a:t>
            </a:r>
            <a:endParaRPr lang="en-IN" dirty="0"/>
          </a:p>
        </p:txBody>
      </p:sp>
      <p:sp>
        <p:nvSpPr>
          <p:cNvPr id="3" name="Text Placeholder 2"/>
          <p:cNvSpPr>
            <a:spLocks noGrp="1"/>
          </p:cNvSpPr>
          <p:nvPr>
            <p:ph type="body" idx="1"/>
          </p:nvPr>
        </p:nvSpPr>
        <p:spPr/>
        <p:txBody>
          <a:bodyPr/>
          <a:lstStyle/>
          <a:p>
            <a:endParaRPr lang="en-IN"/>
          </a:p>
        </p:txBody>
      </p:sp>
      <p:pic>
        <p:nvPicPr>
          <p:cNvPr id="7170" name="Picture 2" descr="https://img.brainkart.com/imagebk9/qEsLoUx.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9549" y="1918252"/>
            <a:ext cx="6619875" cy="3819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62753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of Public Key </a:t>
            </a:r>
            <a:r>
              <a:rPr lang="en-US" dirty="0" smtClean="0"/>
              <a:t>Cryptography</a:t>
            </a:r>
            <a:endParaRPr lang="en-IN" dirty="0"/>
          </a:p>
        </p:txBody>
      </p:sp>
      <p:sp>
        <p:nvSpPr>
          <p:cNvPr id="3" name="Text Placeholder 2"/>
          <p:cNvSpPr>
            <a:spLocks noGrp="1"/>
          </p:cNvSpPr>
          <p:nvPr>
            <p:ph type="body" idx="1"/>
          </p:nvPr>
        </p:nvSpPr>
        <p:spPr/>
        <p:txBody>
          <a:bodyPr>
            <a:normAutofit fontScale="85000" lnSpcReduction="20000"/>
          </a:bodyPr>
          <a:lstStyle/>
          <a:p>
            <a:r>
              <a:rPr lang="en-US" dirty="0"/>
              <a:t>It is computationally easy for a party B to generate a key </a:t>
            </a:r>
            <a:r>
              <a:rPr lang="en-US" dirty="0" smtClean="0"/>
              <a:t>pair (</a:t>
            </a:r>
            <a:r>
              <a:rPr lang="en-US" dirty="0"/>
              <a:t>public key </a:t>
            </a:r>
            <a:r>
              <a:rPr lang="en-US" dirty="0" err="1" smtClean="0"/>
              <a:t>PU</a:t>
            </a:r>
            <a:r>
              <a:rPr lang="en-US" baseline="-25000" dirty="0" err="1" smtClean="0"/>
              <a:t>b</a:t>
            </a:r>
            <a:r>
              <a:rPr lang="en-US" dirty="0" smtClean="0"/>
              <a:t> </a:t>
            </a:r>
            <a:r>
              <a:rPr lang="en-US" dirty="0"/>
              <a:t>private key </a:t>
            </a:r>
            <a:r>
              <a:rPr lang="en-US" dirty="0" err="1" smtClean="0"/>
              <a:t>PR</a:t>
            </a:r>
            <a:r>
              <a:rPr lang="en-US" baseline="-25000" dirty="0" err="1" smtClean="0"/>
              <a:t>b</a:t>
            </a:r>
            <a:r>
              <a:rPr lang="en-US" dirty="0" smtClean="0"/>
              <a:t>)</a:t>
            </a:r>
            <a:endParaRPr lang="en-US" dirty="0"/>
          </a:p>
          <a:p>
            <a:r>
              <a:rPr lang="en-US" dirty="0" smtClean="0"/>
              <a:t>It </a:t>
            </a:r>
            <a:r>
              <a:rPr lang="en-US" dirty="0"/>
              <a:t>is computationally easy for a sender A, knowing the public </a:t>
            </a:r>
            <a:r>
              <a:rPr lang="en-US" dirty="0" smtClean="0"/>
              <a:t>key and </a:t>
            </a:r>
            <a:r>
              <a:rPr lang="en-US" dirty="0"/>
              <a:t>the message to be encrypted, M, to generate </a:t>
            </a:r>
            <a:r>
              <a:rPr lang="en-US" dirty="0" smtClean="0"/>
              <a:t>the corresponding </a:t>
            </a:r>
            <a:r>
              <a:rPr lang="en-US" dirty="0" err="1"/>
              <a:t>ciphertext</a:t>
            </a:r>
            <a:endParaRPr lang="en-US" dirty="0"/>
          </a:p>
          <a:p>
            <a:pPr marL="50800" indent="0">
              <a:buNone/>
            </a:pPr>
            <a:endParaRPr lang="en-US" dirty="0"/>
          </a:p>
          <a:p>
            <a:r>
              <a:rPr lang="en-US" dirty="0" smtClean="0"/>
              <a:t>C = E(Pu</a:t>
            </a:r>
            <a:r>
              <a:rPr lang="en-US" baseline="-25000" dirty="0" smtClean="0"/>
              <a:t>b</a:t>
            </a:r>
            <a:r>
              <a:rPr lang="en-US" dirty="0" smtClean="0"/>
              <a:t>, M</a:t>
            </a:r>
            <a:r>
              <a:rPr lang="en-US" dirty="0"/>
              <a:t>)</a:t>
            </a:r>
          </a:p>
          <a:p>
            <a:endParaRPr lang="en-US" dirty="0"/>
          </a:p>
          <a:p>
            <a:r>
              <a:rPr lang="en-US" dirty="0"/>
              <a:t>It is computationally easy for the receiver B to decrypt </a:t>
            </a:r>
            <a:r>
              <a:rPr lang="en-US" dirty="0" smtClean="0"/>
              <a:t>the resulting </a:t>
            </a:r>
            <a:r>
              <a:rPr lang="en-US" dirty="0" err="1"/>
              <a:t>ciphertext</a:t>
            </a:r>
            <a:r>
              <a:rPr lang="en-US" dirty="0"/>
              <a:t> using the private key to recover the </a:t>
            </a:r>
            <a:r>
              <a:rPr lang="en-US" dirty="0" smtClean="0"/>
              <a:t>original message</a:t>
            </a:r>
            <a:endParaRPr lang="en-US" dirty="0"/>
          </a:p>
          <a:p>
            <a:endParaRPr lang="en-US" dirty="0"/>
          </a:p>
          <a:p>
            <a:r>
              <a:rPr lang="en-US" dirty="0" smtClean="0"/>
              <a:t>M= D</a:t>
            </a:r>
            <a:r>
              <a:rPr lang="en-US" dirty="0"/>
              <a:t>( </a:t>
            </a:r>
            <a:r>
              <a:rPr lang="en-US" dirty="0" err="1" smtClean="0"/>
              <a:t>PR</a:t>
            </a:r>
            <a:r>
              <a:rPr lang="en-US" baseline="-25000" dirty="0" err="1" smtClean="0"/>
              <a:t>b</a:t>
            </a:r>
            <a:r>
              <a:rPr lang="en-US" dirty="0" err="1"/>
              <a:t>,</a:t>
            </a:r>
            <a:r>
              <a:rPr lang="en-US" dirty="0" err="1" smtClean="0"/>
              <a:t>C</a:t>
            </a:r>
            <a:r>
              <a:rPr lang="en-US" dirty="0" smtClean="0"/>
              <a:t>)= </a:t>
            </a:r>
            <a:r>
              <a:rPr lang="en-US" dirty="0"/>
              <a:t>D[ </a:t>
            </a:r>
            <a:r>
              <a:rPr lang="en-US" dirty="0" err="1" smtClean="0"/>
              <a:t>PR</a:t>
            </a:r>
            <a:r>
              <a:rPr lang="en-US" baseline="-25000" dirty="0" err="1" smtClean="0"/>
              <a:t>b,</a:t>
            </a:r>
            <a:r>
              <a:rPr lang="en-US" dirty="0" err="1" smtClean="0"/>
              <a:t>E</a:t>
            </a:r>
            <a:r>
              <a:rPr lang="en-US" dirty="0"/>
              <a:t>( </a:t>
            </a:r>
            <a:r>
              <a:rPr lang="en-US" dirty="0" err="1" smtClean="0"/>
              <a:t>PU</a:t>
            </a:r>
            <a:r>
              <a:rPr lang="en-US" baseline="-25000" dirty="0" err="1" smtClean="0"/>
              <a:t>b</a:t>
            </a:r>
            <a:r>
              <a:rPr lang="en-US" dirty="0" err="1" smtClean="0"/>
              <a:t>,M</a:t>
            </a:r>
            <a:r>
              <a:rPr lang="en-US" dirty="0" smtClean="0"/>
              <a:t>)]</a:t>
            </a:r>
          </a:p>
          <a:p>
            <a:endParaRPr lang="en-IN" dirty="0"/>
          </a:p>
        </p:txBody>
      </p:sp>
    </p:spTree>
    <p:extLst>
      <p:ext uri="{BB962C8B-B14F-4D97-AF65-F5344CB8AC3E}">
        <p14:creationId xmlns:p14="http://schemas.microsoft.com/office/powerpoint/2010/main" val="328459047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of Public Key Cryptography</a:t>
            </a:r>
            <a:endParaRPr lang="en-IN" dirty="0"/>
          </a:p>
        </p:txBody>
      </p:sp>
      <p:sp>
        <p:nvSpPr>
          <p:cNvPr id="3" name="Text Placeholder 2"/>
          <p:cNvSpPr>
            <a:spLocks noGrp="1"/>
          </p:cNvSpPr>
          <p:nvPr>
            <p:ph type="body" idx="1"/>
          </p:nvPr>
        </p:nvSpPr>
        <p:spPr/>
        <p:txBody>
          <a:bodyPr>
            <a:normAutofit/>
          </a:bodyPr>
          <a:lstStyle/>
          <a:p>
            <a:r>
              <a:rPr lang="en-US" dirty="0" smtClean="0"/>
              <a:t>Algorithm must fulfill: </a:t>
            </a:r>
            <a:endParaRPr lang="en-US" dirty="0"/>
          </a:p>
          <a:p>
            <a:r>
              <a:rPr lang="en-US" dirty="0"/>
              <a:t>It is computationally infeasible for an adversary, </a:t>
            </a:r>
            <a:r>
              <a:rPr lang="en-US" dirty="0" smtClean="0"/>
              <a:t>knowing the </a:t>
            </a:r>
            <a:r>
              <a:rPr lang="en-US" dirty="0"/>
              <a:t>public key, </a:t>
            </a:r>
            <a:r>
              <a:rPr lang="en-US" dirty="0" err="1" smtClean="0"/>
              <a:t>PU</a:t>
            </a:r>
            <a:r>
              <a:rPr lang="en-US" baseline="-25000" dirty="0" err="1" smtClean="0"/>
              <a:t>b</a:t>
            </a:r>
            <a:r>
              <a:rPr lang="en-US" dirty="0" smtClean="0"/>
              <a:t> </a:t>
            </a:r>
            <a:r>
              <a:rPr lang="en-US" dirty="0"/>
              <a:t>to determine the private key </a:t>
            </a:r>
            <a:r>
              <a:rPr lang="en-US" dirty="0" err="1" smtClean="0"/>
              <a:t>PR</a:t>
            </a:r>
            <a:r>
              <a:rPr lang="en-US" baseline="-25000" dirty="0" err="1" smtClean="0"/>
              <a:t>b</a:t>
            </a:r>
            <a:endParaRPr lang="en-US" baseline="-25000" dirty="0"/>
          </a:p>
          <a:p>
            <a:r>
              <a:rPr lang="en-US" dirty="0" smtClean="0"/>
              <a:t>It </a:t>
            </a:r>
            <a:r>
              <a:rPr lang="en-US" dirty="0"/>
              <a:t>is computationally infeasible for an adversary, </a:t>
            </a:r>
            <a:r>
              <a:rPr lang="en-US" dirty="0" smtClean="0"/>
              <a:t>knowing the </a:t>
            </a:r>
            <a:r>
              <a:rPr lang="en-US" dirty="0"/>
              <a:t>public key, </a:t>
            </a:r>
            <a:r>
              <a:rPr lang="en-US" dirty="0" err="1" smtClean="0"/>
              <a:t>PU</a:t>
            </a:r>
            <a:r>
              <a:rPr lang="en-US" baseline="-25000" dirty="0" err="1" smtClean="0"/>
              <a:t>b</a:t>
            </a:r>
            <a:r>
              <a:rPr lang="en-US" dirty="0" smtClean="0"/>
              <a:t> </a:t>
            </a:r>
            <a:r>
              <a:rPr lang="en-US" dirty="0"/>
              <a:t>and a </a:t>
            </a:r>
            <a:r>
              <a:rPr lang="en-US" dirty="0" err="1"/>
              <a:t>ciphertext</a:t>
            </a:r>
            <a:r>
              <a:rPr lang="en-US" dirty="0"/>
              <a:t> C, to recover </a:t>
            </a:r>
            <a:r>
              <a:rPr lang="en-US" dirty="0" smtClean="0"/>
              <a:t>the original </a:t>
            </a:r>
            <a:r>
              <a:rPr lang="en-US" dirty="0"/>
              <a:t>message </a:t>
            </a:r>
            <a:r>
              <a:rPr lang="en-US" dirty="0" smtClean="0"/>
              <a:t>M. </a:t>
            </a:r>
            <a:endParaRPr lang="en-US" dirty="0"/>
          </a:p>
          <a:p>
            <a:endParaRPr lang="en-US" dirty="0"/>
          </a:p>
        </p:txBody>
      </p:sp>
    </p:spTree>
    <p:extLst>
      <p:ext uri="{BB962C8B-B14F-4D97-AF65-F5344CB8AC3E}">
        <p14:creationId xmlns:p14="http://schemas.microsoft.com/office/powerpoint/2010/main" val="10570890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5"/>
          <p:cNvSpPr txBox="1">
            <a:spLocks noGrp="1"/>
          </p:cNvSpPr>
          <p:nvPr>
            <p:ph type="title"/>
          </p:nvPr>
        </p:nvSpPr>
        <p:spPr>
          <a:xfrm>
            <a:off x="2164608" y="539227"/>
            <a:ext cx="542365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C00000"/>
              </a:buClr>
              <a:buSzPts val="3200"/>
              <a:buFont typeface="Marcellus"/>
              <a:buNone/>
            </a:pPr>
            <a:r>
              <a:rPr lang="en-US" sz="4400" dirty="0" smtClean="0">
                <a:solidFill>
                  <a:srgbClr val="C00000"/>
                </a:solidFill>
                <a:latin typeface="Marcellus"/>
                <a:ea typeface="Marcellus"/>
                <a:cs typeface="Marcellus"/>
                <a:sym typeface="Marcellus"/>
              </a:rPr>
              <a:t> Outline</a:t>
            </a:r>
            <a:endParaRPr sz="4400" dirty="0"/>
          </a:p>
        </p:txBody>
      </p:sp>
      <p:pic>
        <p:nvPicPr>
          <p:cNvPr id="229" name="Google Shape;229;p15"/>
          <p:cNvPicPr preferRelativeResize="0"/>
          <p:nvPr/>
        </p:nvPicPr>
        <p:blipFill rotWithShape="1">
          <a:blip r:embed="rId3">
            <a:alphaModFix/>
          </a:blip>
          <a:srcRect/>
          <a:stretch/>
        </p:blipFill>
        <p:spPr>
          <a:xfrm>
            <a:off x="8816258" y="4869"/>
            <a:ext cx="420532" cy="6853131"/>
          </a:xfrm>
          <a:prstGeom prst="rect">
            <a:avLst/>
          </a:prstGeom>
          <a:noFill/>
          <a:ln>
            <a:noFill/>
          </a:ln>
        </p:spPr>
      </p:pic>
      <p:pic>
        <p:nvPicPr>
          <p:cNvPr id="230" name="Google Shape;230;p15" descr="A close up of a sign&#10;&#10;Description automatically generated"/>
          <p:cNvPicPr preferRelativeResize="0">
            <a:picLocks noGrp="1"/>
          </p:cNvPicPr>
          <p:nvPr>
            <p:ph type="body" idx="1"/>
          </p:nvPr>
        </p:nvPicPr>
        <p:blipFill rotWithShape="1">
          <a:blip r:embed="rId4">
            <a:alphaModFix/>
          </a:blip>
          <a:srcRect/>
          <a:stretch/>
        </p:blipFill>
        <p:spPr>
          <a:xfrm>
            <a:off x="413124" y="5835859"/>
            <a:ext cx="726409" cy="721920"/>
          </a:xfrm>
          <a:prstGeom prst="rect">
            <a:avLst/>
          </a:prstGeom>
          <a:noFill/>
          <a:ln>
            <a:noFill/>
          </a:ln>
        </p:spPr>
      </p:pic>
      <p:pic>
        <p:nvPicPr>
          <p:cNvPr id="231" name="Google Shape;231;p15"/>
          <p:cNvPicPr preferRelativeResize="0"/>
          <p:nvPr/>
        </p:nvPicPr>
        <p:blipFill rotWithShape="1">
          <a:blip r:embed="rId3">
            <a:alphaModFix/>
          </a:blip>
          <a:srcRect/>
          <a:stretch/>
        </p:blipFill>
        <p:spPr>
          <a:xfrm rot="5400000">
            <a:off x="7869955" y="-617342"/>
            <a:ext cx="558950" cy="1754185"/>
          </a:xfrm>
          <a:prstGeom prst="rect">
            <a:avLst/>
          </a:prstGeom>
          <a:noFill/>
          <a:ln>
            <a:noFill/>
          </a:ln>
        </p:spPr>
      </p:pic>
      <p:pic>
        <p:nvPicPr>
          <p:cNvPr id="232" name="Google Shape;232;p15"/>
          <p:cNvPicPr preferRelativeResize="0"/>
          <p:nvPr/>
        </p:nvPicPr>
        <p:blipFill rotWithShape="1">
          <a:blip r:embed="rId5">
            <a:alphaModFix/>
          </a:blip>
          <a:srcRect/>
          <a:stretch/>
        </p:blipFill>
        <p:spPr>
          <a:xfrm>
            <a:off x="6851804" y="-19725"/>
            <a:ext cx="420533" cy="558951"/>
          </a:xfrm>
          <a:prstGeom prst="rect">
            <a:avLst/>
          </a:prstGeom>
          <a:noFill/>
          <a:ln>
            <a:noFill/>
          </a:ln>
        </p:spPr>
      </p:pic>
      <p:sp>
        <p:nvSpPr>
          <p:cNvPr id="233" name="Google Shape;233;p15"/>
          <p:cNvSpPr txBox="1"/>
          <p:nvPr/>
        </p:nvSpPr>
        <p:spPr>
          <a:xfrm>
            <a:off x="413124" y="1709789"/>
            <a:ext cx="7736306" cy="4487031"/>
          </a:xfrm>
          <a:prstGeom prst="rect">
            <a:avLst/>
          </a:prstGeom>
          <a:noFill/>
          <a:ln>
            <a:noFill/>
          </a:ln>
        </p:spPr>
        <p:txBody>
          <a:bodyPr spcFirstLastPara="1" wrap="square" lIns="91425" tIns="45700" rIns="91425" bIns="45700" anchor="t" anchorCtr="0">
            <a:normAutofit/>
          </a:bodyPr>
          <a:lstStyle/>
          <a:p>
            <a:pPr marL="635000" marR="0" lvl="0" indent="-457200" algn="l" rtl="0">
              <a:lnSpc>
                <a:spcPct val="90000"/>
              </a:lnSpc>
              <a:spcBef>
                <a:spcPts val="1000"/>
              </a:spcBef>
              <a:spcAft>
                <a:spcPts val="0"/>
              </a:spcAft>
              <a:buClr>
                <a:schemeClr val="dk1"/>
              </a:buClr>
              <a:buSzPts val="2800"/>
              <a:buFont typeface="Arial" panose="020B0604020202020204" pitchFamily="34" charset="0"/>
              <a:buChar char="•"/>
            </a:pPr>
            <a:r>
              <a:rPr lang="en-IN" sz="2800" b="0" i="0" u="none" strike="noStrike" cap="none" dirty="0" smtClean="0">
                <a:solidFill>
                  <a:srgbClr val="262626"/>
                </a:solidFill>
                <a:latin typeface="Fira sans" panose="020B0604020202020204" charset="0"/>
                <a:ea typeface="Marcellus"/>
                <a:cs typeface="Marcellus"/>
                <a:sym typeface="Marcellus"/>
              </a:rPr>
              <a:t>Symmetric vs Asymmetric key cryptography</a:t>
            </a:r>
          </a:p>
          <a:p>
            <a:pPr marL="635000" marR="0" lvl="0" indent="-457200" algn="l" rtl="0">
              <a:lnSpc>
                <a:spcPct val="90000"/>
              </a:lnSpc>
              <a:spcBef>
                <a:spcPts val="1000"/>
              </a:spcBef>
              <a:spcAft>
                <a:spcPts val="0"/>
              </a:spcAft>
              <a:buClr>
                <a:schemeClr val="dk1"/>
              </a:buClr>
              <a:buSzPts val="2800"/>
              <a:buFont typeface="Arial" panose="020B0604020202020204" pitchFamily="34" charset="0"/>
              <a:buChar char="•"/>
            </a:pPr>
            <a:r>
              <a:rPr lang="en-IN" sz="2800" dirty="0" smtClean="0">
                <a:solidFill>
                  <a:srgbClr val="262626"/>
                </a:solidFill>
                <a:latin typeface="Fira sans" panose="020B0604020202020204" charset="0"/>
                <a:ea typeface="Marcellus"/>
                <a:cs typeface="Marcellus"/>
                <a:sym typeface="Marcellus"/>
              </a:rPr>
              <a:t>Stream ciphers vs block ciphers</a:t>
            </a:r>
          </a:p>
          <a:p>
            <a:pPr marL="635000" marR="0" lvl="0" indent="-457200" algn="l" rtl="0">
              <a:lnSpc>
                <a:spcPct val="90000"/>
              </a:lnSpc>
              <a:spcBef>
                <a:spcPts val="1000"/>
              </a:spcBef>
              <a:spcAft>
                <a:spcPts val="0"/>
              </a:spcAft>
              <a:buClr>
                <a:schemeClr val="dk1"/>
              </a:buClr>
              <a:buSzPts val="2800"/>
              <a:buFont typeface="Arial" panose="020B0604020202020204" pitchFamily="34" charset="0"/>
              <a:buChar char="•"/>
            </a:pPr>
            <a:r>
              <a:rPr lang="en-IN" sz="2800" b="0" i="0" u="none" strike="noStrike" cap="none" dirty="0" smtClean="0">
                <a:solidFill>
                  <a:srgbClr val="262626"/>
                </a:solidFill>
                <a:latin typeface="Fira sans" panose="020B0604020202020204" charset="0"/>
                <a:ea typeface="Marcellus"/>
                <a:cs typeface="Marcellus"/>
                <a:sym typeface="Marcellus"/>
              </a:rPr>
              <a:t>Public key cryptography</a:t>
            </a:r>
          </a:p>
          <a:p>
            <a:pPr marL="635000" marR="0" lvl="0" indent="-457200" algn="l" rtl="0">
              <a:lnSpc>
                <a:spcPct val="90000"/>
              </a:lnSpc>
              <a:spcBef>
                <a:spcPts val="1000"/>
              </a:spcBef>
              <a:spcAft>
                <a:spcPts val="0"/>
              </a:spcAft>
              <a:buClr>
                <a:schemeClr val="dk1"/>
              </a:buClr>
              <a:buSzPts val="2800"/>
              <a:buFont typeface="Arial" panose="020B0604020202020204" pitchFamily="34" charset="0"/>
              <a:buChar char="•"/>
            </a:pPr>
            <a:r>
              <a:rPr lang="en-IN" sz="2800" dirty="0" smtClean="0">
                <a:solidFill>
                  <a:srgbClr val="262626"/>
                </a:solidFill>
                <a:latin typeface="Fira sans" panose="020B0604020202020204" charset="0"/>
                <a:ea typeface="Marcellus"/>
                <a:cs typeface="Marcellus"/>
                <a:sym typeface="Marcellus"/>
              </a:rPr>
              <a:t>RSA</a:t>
            </a:r>
          </a:p>
          <a:p>
            <a:pPr marL="635000" marR="0" lvl="0" indent="-457200" algn="l" rtl="0">
              <a:lnSpc>
                <a:spcPct val="90000"/>
              </a:lnSpc>
              <a:spcBef>
                <a:spcPts val="1000"/>
              </a:spcBef>
              <a:spcAft>
                <a:spcPts val="0"/>
              </a:spcAft>
              <a:buClr>
                <a:schemeClr val="dk1"/>
              </a:buClr>
              <a:buSzPts val="2800"/>
              <a:buFont typeface="Arial" panose="020B0604020202020204" pitchFamily="34" charset="0"/>
              <a:buChar char="•"/>
            </a:pPr>
            <a:r>
              <a:rPr lang="en-IN" sz="2800" b="0" i="0" u="none" strike="noStrike" cap="none" dirty="0" smtClean="0">
                <a:solidFill>
                  <a:srgbClr val="262626"/>
                </a:solidFill>
                <a:latin typeface="Fira sans" panose="020B0604020202020204" charset="0"/>
                <a:ea typeface="Marcellus"/>
                <a:cs typeface="Marcellus"/>
                <a:sym typeface="Marcellus"/>
              </a:rPr>
              <a:t>Elliptic curve cryptography</a:t>
            </a:r>
          </a:p>
          <a:p>
            <a:pPr marL="635000" marR="0" lvl="0" indent="-457200" algn="l" rtl="0">
              <a:lnSpc>
                <a:spcPct val="90000"/>
              </a:lnSpc>
              <a:spcBef>
                <a:spcPts val="1000"/>
              </a:spcBef>
              <a:spcAft>
                <a:spcPts val="0"/>
              </a:spcAft>
              <a:buClr>
                <a:schemeClr val="dk1"/>
              </a:buClr>
              <a:buSzPts val="2800"/>
              <a:buFont typeface="Arial" panose="020B0604020202020204" pitchFamily="34" charset="0"/>
              <a:buChar char="•"/>
            </a:pPr>
            <a:r>
              <a:rPr lang="en-IN" sz="2800" dirty="0" smtClean="0">
                <a:solidFill>
                  <a:srgbClr val="262626"/>
                </a:solidFill>
                <a:latin typeface="Fira sans" panose="020B0604020202020204" charset="0"/>
                <a:ea typeface="Marcellus"/>
                <a:cs typeface="Marcellus"/>
                <a:sym typeface="Marcellus"/>
              </a:rPr>
              <a:t>Public Key infrastructure (PKI)</a:t>
            </a:r>
            <a:endParaRPr sz="2800" b="0" i="0" u="none" strike="noStrike" cap="none" dirty="0">
              <a:solidFill>
                <a:srgbClr val="262626"/>
              </a:solidFill>
              <a:latin typeface="Fira sans" panose="020B0604020202020204" charset="0"/>
              <a:ea typeface="Marcellus"/>
              <a:cs typeface="Marcellus"/>
              <a:sym typeface="Marcellus"/>
            </a:endParaRPr>
          </a:p>
        </p:txBody>
      </p:sp>
      <p:pic>
        <p:nvPicPr>
          <p:cNvPr id="234" name="Google Shape;234;p15" descr="A picture containing drawing&#10;&#10;Description automatically generated"/>
          <p:cNvPicPr preferRelativeResize="0"/>
          <p:nvPr/>
        </p:nvPicPr>
        <p:blipFill rotWithShape="1">
          <a:blip r:embed="rId6">
            <a:alphaModFix/>
          </a:blip>
          <a:srcRect/>
          <a:stretch/>
        </p:blipFill>
        <p:spPr>
          <a:xfrm>
            <a:off x="71715" y="133509"/>
            <a:ext cx="2434302" cy="811434"/>
          </a:xfrm>
          <a:prstGeom prst="rect">
            <a:avLst/>
          </a:prstGeom>
          <a:noFill/>
          <a:ln>
            <a:noFill/>
          </a:ln>
        </p:spPr>
      </p:pic>
    </p:spTree>
    <p:extLst>
      <p:ext uri="{BB962C8B-B14F-4D97-AF65-F5344CB8AC3E}">
        <p14:creationId xmlns:p14="http://schemas.microsoft.com/office/powerpoint/2010/main" val="3629553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Public key cryptography</a:t>
            </a:r>
            <a:endParaRPr lang="en-IN" dirty="0"/>
          </a:p>
        </p:txBody>
      </p:sp>
      <p:sp>
        <p:nvSpPr>
          <p:cNvPr id="3" name="Text Placeholder 2"/>
          <p:cNvSpPr>
            <a:spLocks noGrp="1"/>
          </p:cNvSpPr>
          <p:nvPr>
            <p:ph type="body" idx="1"/>
          </p:nvPr>
        </p:nvSpPr>
        <p:spPr/>
        <p:txBody>
          <a:bodyPr/>
          <a:lstStyle/>
          <a:p>
            <a:r>
              <a:rPr lang="en-US" dirty="0"/>
              <a:t>The two keys can be applied in either order</a:t>
            </a:r>
          </a:p>
          <a:p>
            <a:r>
              <a:rPr lang="en-US" dirty="0" smtClean="0"/>
              <a:t>M= D[Pu</a:t>
            </a:r>
            <a:r>
              <a:rPr lang="en-US" baseline="-25000" dirty="0" smtClean="0"/>
              <a:t>b</a:t>
            </a:r>
            <a:r>
              <a:rPr lang="en-US" dirty="0" smtClean="0"/>
              <a:t>, </a:t>
            </a:r>
            <a:r>
              <a:rPr lang="en-US" dirty="0"/>
              <a:t>E( </a:t>
            </a:r>
            <a:r>
              <a:rPr lang="en-US" dirty="0" err="1" smtClean="0"/>
              <a:t>PR</a:t>
            </a:r>
            <a:r>
              <a:rPr lang="en-US" baseline="-25000" dirty="0" err="1" smtClean="0"/>
              <a:t>b</a:t>
            </a:r>
            <a:r>
              <a:rPr lang="en-US" dirty="0" err="1" smtClean="0"/>
              <a:t>,M</a:t>
            </a:r>
            <a:r>
              <a:rPr lang="en-US" dirty="0" smtClean="0"/>
              <a:t>)]= </a:t>
            </a:r>
            <a:r>
              <a:rPr lang="en-US" dirty="0"/>
              <a:t>D[ </a:t>
            </a:r>
            <a:r>
              <a:rPr lang="en-US" dirty="0" err="1" smtClean="0"/>
              <a:t>PR</a:t>
            </a:r>
            <a:r>
              <a:rPr lang="en-US" baseline="-25000" dirty="0" err="1" smtClean="0"/>
              <a:t>b</a:t>
            </a:r>
            <a:r>
              <a:rPr lang="en-US" dirty="0" smtClean="0"/>
              <a:t>, E(</a:t>
            </a:r>
            <a:r>
              <a:rPr lang="en-US" dirty="0" err="1" smtClean="0"/>
              <a:t>Pu</a:t>
            </a:r>
            <a:r>
              <a:rPr lang="en-US" baseline="-25000" dirty="0" err="1" smtClean="0"/>
              <a:t>b</a:t>
            </a:r>
            <a:r>
              <a:rPr lang="en-US" dirty="0" err="1" smtClean="0"/>
              <a:t>,M</a:t>
            </a:r>
            <a:r>
              <a:rPr lang="en-US" dirty="0"/>
              <a:t>)]</a:t>
            </a:r>
          </a:p>
          <a:p>
            <a:pPr marL="50800" indent="0">
              <a:buNone/>
            </a:pPr>
            <a:endParaRPr lang="en-IN" dirty="0"/>
          </a:p>
          <a:p>
            <a:endParaRPr lang="en-IN" dirty="0"/>
          </a:p>
        </p:txBody>
      </p:sp>
    </p:spTree>
    <p:extLst>
      <p:ext uri="{BB962C8B-B14F-4D97-AF65-F5344CB8AC3E}">
        <p14:creationId xmlns:p14="http://schemas.microsoft.com/office/powerpoint/2010/main" val="3609793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RSA</a:t>
            </a:r>
            <a:endParaRPr lang="en-IN" dirty="0"/>
          </a:p>
        </p:txBody>
      </p:sp>
      <p:sp>
        <p:nvSpPr>
          <p:cNvPr id="3" name="Text Placeholder 2"/>
          <p:cNvSpPr>
            <a:spLocks noGrp="1"/>
          </p:cNvSpPr>
          <p:nvPr>
            <p:ph type="body" idx="1"/>
          </p:nvPr>
        </p:nvSpPr>
        <p:spPr/>
        <p:txBody>
          <a:bodyPr/>
          <a:lstStyle/>
          <a:p>
            <a:r>
              <a:rPr lang="en-US" dirty="0"/>
              <a:t>"RSA" comes from the surnames of </a:t>
            </a:r>
            <a:r>
              <a:rPr lang="en-US" dirty="0">
                <a:hlinkClick r:id="rId2" tooltip="Ron Rivest"/>
              </a:rPr>
              <a:t>Ron </a:t>
            </a:r>
            <a:r>
              <a:rPr lang="en-US" dirty="0" err="1">
                <a:hlinkClick r:id="rId2" tooltip="Ron Rivest"/>
              </a:rPr>
              <a:t>Rivest</a:t>
            </a:r>
            <a:r>
              <a:rPr lang="en-US" dirty="0"/>
              <a:t>, </a:t>
            </a:r>
            <a:r>
              <a:rPr lang="en-US" dirty="0" err="1">
                <a:hlinkClick r:id="rId3" tooltip="Adi Shamir"/>
              </a:rPr>
              <a:t>Adi</a:t>
            </a:r>
            <a:r>
              <a:rPr lang="en-US" dirty="0">
                <a:hlinkClick r:id="rId3" tooltip="Adi Shamir"/>
              </a:rPr>
              <a:t> Shamir</a:t>
            </a:r>
            <a:r>
              <a:rPr lang="en-US" dirty="0"/>
              <a:t> and </a:t>
            </a:r>
            <a:r>
              <a:rPr lang="en-US" dirty="0">
                <a:hlinkClick r:id="rId4" tooltip="Leonard Adleman"/>
              </a:rPr>
              <a:t>Leonard </a:t>
            </a:r>
            <a:r>
              <a:rPr lang="en-US" dirty="0" err="1">
                <a:hlinkClick r:id="rId4" tooltip="Leonard Adleman"/>
              </a:rPr>
              <a:t>Adleman</a:t>
            </a:r>
            <a:r>
              <a:rPr lang="en-US" dirty="0"/>
              <a:t>, </a:t>
            </a:r>
            <a:endParaRPr lang="en-US" dirty="0" smtClean="0"/>
          </a:p>
          <a:p>
            <a:r>
              <a:rPr lang="en-US" dirty="0" smtClean="0"/>
              <a:t>RSAs publicly </a:t>
            </a:r>
            <a:r>
              <a:rPr lang="en-US" dirty="0"/>
              <a:t>described the algorithm in </a:t>
            </a:r>
            <a:r>
              <a:rPr lang="en-US" dirty="0" smtClean="0"/>
              <a:t>1977 at MIT,  </a:t>
            </a:r>
            <a:r>
              <a:rPr lang="en-IN" dirty="0" smtClean="0"/>
              <a:t>first published in 1978[RIVE78]</a:t>
            </a:r>
          </a:p>
          <a:p>
            <a:r>
              <a:rPr lang="en-IN" dirty="0" smtClean="0"/>
              <a:t>Stream cipher system</a:t>
            </a:r>
          </a:p>
          <a:p>
            <a:pPr marL="50800" indent="0">
              <a:buNone/>
            </a:pPr>
            <a:endParaRPr lang="en-IN" dirty="0"/>
          </a:p>
          <a:p>
            <a:endParaRPr lang="en-IN" dirty="0"/>
          </a:p>
        </p:txBody>
      </p:sp>
    </p:spTree>
    <p:extLst>
      <p:ext uri="{BB962C8B-B14F-4D97-AF65-F5344CB8AC3E}">
        <p14:creationId xmlns:p14="http://schemas.microsoft.com/office/powerpoint/2010/main" val="23607331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RSA</a:t>
            </a:r>
            <a:endParaRPr lang="en-IN" dirty="0"/>
          </a:p>
        </p:txBody>
      </p:sp>
      <p:sp>
        <p:nvSpPr>
          <p:cNvPr id="3" name="Text Placeholder 2"/>
          <p:cNvSpPr>
            <a:spLocks noGrp="1"/>
          </p:cNvSpPr>
          <p:nvPr>
            <p:ph type="body" idx="1"/>
          </p:nvPr>
        </p:nvSpPr>
        <p:spPr/>
        <p:txBody>
          <a:bodyPr/>
          <a:lstStyle/>
          <a:p>
            <a:r>
              <a:rPr lang="en-US" dirty="0"/>
              <a:t>The RSA algorithm involves four steps: </a:t>
            </a:r>
            <a:endParaRPr lang="en-US" dirty="0" smtClean="0"/>
          </a:p>
          <a:p>
            <a:pPr lvl="1"/>
            <a:r>
              <a:rPr lang="en-US" dirty="0" smtClean="0"/>
              <a:t>key</a:t>
            </a:r>
            <a:r>
              <a:rPr lang="en-US" dirty="0"/>
              <a:t> generation, </a:t>
            </a:r>
            <a:endParaRPr lang="en-US" dirty="0" smtClean="0"/>
          </a:p>
          <a:p>
            <a:pPr lvl="1"/>
            <a:r>
              <a:rPr lang="en-US" dirty="0" smtClean="0"/>
              <a:t>key </a:t>
            </a:r>
            <a:r>
              <a:rPr lang="en-US" dirty="0"/>
              <a:t>distribution, </a:t>
            </a:r>
            <a:endParaRPr lang="en-US" dirty="0" smtClean="0"/>
          </a:p>
          <a:p>
            <a:pPr lvl="1"/>
            <a:r>
              <a:rPr lang="en-US" dirty="0" smtClean="0"/>
              <a:t>encryption</a:t>
            </a:r>
            <a:r>
              <a:rPr lang="en-US" dirty="0"/>
              <a:t>, </a:t>
            </a:r>
            <a:endParaRPr lang="en-US" dirty="0" smtClean="0"/>
          </a:p>
          <a:p>
            <a:pPr lvl="1"/>
            <a:r>
              <a:rPr lang="en-US" dirty="0" smtClean="0"/>
              <a:t>and </a:t>
            </a:r>
            <a:r>
              <a:rPr lang="en-US" dirty="0"/>
              <a:t>decryption</a:t>
            </a:r>
            <a:r>
              <a:rPr lang="en-US" dirty="0" smtClean="0"/>
              <a:t>.</a:t>
            </a:r>
          </a:p>
          <a:p>
            <a:r>
              <a:rPr lang="en-US" dirty="0"/>
              <a:t>RSA uses modular exponentiation for </a:t>
            </a:r>
            <a:r>
              <a:rPr lang="en-US" dirty="0" smtClean="0"/>
              <a:t>encryption/decryption</a:t>
            </a:r>
            <a:endParaRPr lang="en-US" dirty="0"/>
          </a:p>
          <a:p>
            <a:r>
              <a:rPr lang="en-US" dirty="0"/>
              <a:t>To attack it, Eve needs to calculate </a:t>
            </a:r>
            <a:r>
              <a:rPr lang="en-US" baseline="30000" dirty="0" err="1"/>
              <a:t>e</a:t>
            </a:r>
            <a:r>
              <a:rPr lang="en-US" dirty="0" err="1" smtClean="0">
                <a:latin typeface="Matura MT Script Capitals"/>
              </a:rPr>
              <a:t>√</a:t>
            </a:r>
            <a:r>
              <a:rPr lang="en-US" dirty="0" err="1" smtClean="0">
                <a:latin typeface="Fira sans" panose="020B0604020202020204" charset="0"/>
              </a:rPr>
              <a:t>c</a:t>
            </a:r>
            <a:r>
              <a:rPr lang="en-US" dirty="0" smtClean="0">
                <a:latin typeface="Matura MT Script Capitals"/>
              </a:rPr>
              <a:t> </a:t>
            </a:r>
            <a:r>
              <a:rPr lang="en-US" dirty="0" smtClean="0"/>
              <a:t>mod </a:t>
            </a:r>
            <a:r>
              <a:rPr lang="en-US" dirty="0"/>
              <a:t>n.</a:t>
            </a:r>
            <a:endParaRPr lang="en-IN" dirty="0"/>
          </a:p>
        </p:txBody>
      </p:sp>
    </p:spTree>
    <p:extLst>
      <p:ext uri="{BB962C8B-B14F-4D97-AF65-F5344CB8AC3E}">
        <p14:creationId xmlns:p14="http://schemas.microsoft.com/office/powerpoint/2010/main" val="6279815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RSA Encryption Vs Quantum Computing | by Sam Zandi | 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530" y="617132"/>
            <a:ext cx="9522284" cy="535628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n-IN"/>
          </a:p>
        </p:txBody>
      </p:sp>
    </p:spTree>
    <p:extLst>
      <p:ext uri="{BB962C8B-B14F-4D97-AF65-F5344CB8AC3E}">
        <p14:creationId xmlns:p14="http://schemas.microsoft.com/office/powerpoint/2010/main" val="25746445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 1</a:t>
            </a:r>
            <a:br>
              <a:rPr lang="en-IN" dirty="0"/>
            </a:br>
            <a:endParaRPr lang="en-IN" dirty="0"/>
          </a:p>
        </p:txBody>
      </p:sp>
      <p:sp>
        <p:nvSpPr>
          <p:cNvPr id="3" name="Text Placeholder 2"/>
          <p:cNvSpPr>
            <a:spLocks noGrp="1"/>
          </p:cNvSpPr>
          <p:nvPr>
            <p:ph type="body" idx="1"/>
          </p:nvPr>
        </p:nvSpPr>
        <p:spPr>
          <a:xfrm>
            <a:off x="700004" y="685802"/>
            <a:ext cx="8229600" cy="5655366"/>
          </a:xfrm>
        </p:spPr>
        <p:txBody>
          <a:bodyPr>
            <a:normAutofit fontScale="70000" lnSpcReduction="20000"/>
          </a:bodyPr>
          <a:lstStyle/>
          <a:p>
            <a:pPr marL="50800" indent="0">
              <a:buNone/>
            </a:pPr>
            <a:r>
              <a:rPr lang="en-IN" dirty="0" smtClean="0"/>
              <a:t>P=3</a:t>
            </a:r>
            <a:r>
              <a:rPr lang="en-IN" dirty="0"/>
              <a:t>, </a:t>
            </a:r>
            <a:r>
              <a:rPr lang="en-IN" dirty="0" smtClean="0"/>
              <a:t>q=5 , thus n  </a:t>
            </a:r>
            <a:r>
              <a:rPr lang="en-IN" dirty="0"/>
              <a:t>= p*q =15</a:t>
            </a:r>
          </a:p>
          <a:p>
            <a:pPr marL="50800" indent="0">
              <a:buNone/>
            </a:pPr>
            <a:r>
              <a:rPr lang="en-IN" dirty="0" smtClean="0"/>
              <a:t>Euler’s Totient function to compute no of numbers co-prime with n:</a:t>
            </a:r>
          </a:p>
          <a:p>
            <a:pPr marL="50800" indent="0">
              <a:buNone/>
            </a:pPr>
            <a:r>
              <a:rPr lang="el-GR" dirty="0" smtClean="0"/>
              <a:t>Φ </a:t>
            </a:r>
            <a:r>
              <a:rPr lang="el-GR" dirty="0"/>
              <a:t>(</a:t>
            </a:r>
            <a:r>
              <a:rPr lang="en-IN" dirty="0"/>
              <a:t>n) = (</a:t>
            </a:r>
            <a:r>
              <a:rPr lang="en-IN" dirty="0" smtClean="0"/>
              <a:t>p-1)*(q-1</a:t>
            </a:r>
            <a:r>
              <a:rPr lang="en-IN" dirty="0"/>
              <a:t>) = </a:t>
            </a:r>
            <a:r>
              <a:rPr lang="en-IN" dirty="0" smtClean="0"/>
              <a:t>2 * 4 </a:t>
            </a:r>
            <a:r>
              <a:rPr lang="en-IN" dirty="0"/>
              <a:t>= 8</a:t>
            </a:r>
          </a:p>
          <a:p>
            <a:pPr marL="50800" indent="0">
              <a:buNone/>
            </a:pPr>
            <a:r>
              <a:rPr lang="en-IN" dirty="0" smtClean="0"/>
              <a:t>Choose e, such that </a:t>
            </a:r>
            <a:r>
              <a:rPr lang="en-IN" dirty="0" err="1" smtClean="0"/>
              <a:t>Gcd</a:t>
            </a:r>
            <a:r>
              <a:rPr lang="en-IN" dirty="0" smtClean="0"/>
              <a:t> </a:t>
            </a:r>
            <a:r>
              <a:rPr lang="en-IN" dirty="0"/>
              <a:t>(e, </a:t>
            </a:r>
            <a:r>
              <a:rPr lang="el-GR" dirty="0"/>
              <a:t>Φ ( </a:t>
            </a:r>
            <a:r>
              <a:rPr lang="en-IN" dirty="0"/>
              <a:t>n)) = 1 </a:t>
            </a:r>
            <a:r>
              <a:rPr lang="en-IN" dirty="0" smtClean="0"/>
              <a:t>and , </a:t>
            </a:r>
            <a:r>
              <a:rPr lang="en-IN" dirty="0"/>
              <a:t>1&lt; </a:t>
            </a:r>
            <a:r>
              <a:rPr lang="en-IN" dirty="0" smtClean="0"/>
              <a:t>e&lt; </a:t>
            </a:r>
            <a:r>
              <a:rPr lang="el-GR" dirty="0" smtClean="0"/>
              <a:t>Φ (</a:t>
            </a:r>
            <a:r>
              <a:rPr lang="en-IN" dirty="0" smtClean="0"/>
              <a:t>n)</a:t>
            </a:r>
          </a:p>
          <a:p>
            <a:pPr marL="50800" indent="0">
              <a:buNone/>
            </a:pPr>
            <a:r>
              <a:rPr lang="en-IN" dirty="0" smtClean="0"/>
              <a:t>Thus e could be any value from the set: ={3,5,7} as </a:t>
            </a:r>
          </a:p>
          <a:p>
            <a:pPr marL="50800" indent="0">
              <a:buNone/>
            </a:pPr>
            <a:r>
              <a:rPr lang="en-IN" dirty="0"/>
              <a:t> </a:t>
            </a:r>
            <a:r>
              <a:rPr lang="en-IN" dirty="0" smtClean="0"/>
              <a:t>                                                             GCD(e,</a:t>
            </a:r>
            <a:r>
              <a:rPr lang="el-GR" dirty="0"/>
              <a:t> Φ ( </a:t>
            </a:r>
            <a:r>
              <a:rPr lang="en-IN" dirty="0"/>
              <a:t>n)) </a:t>
            </a:r>
            <a:r>
              <a:rPr lang="en-IN" dirty="0" smtClean="0"/>
              <a:t> is 1 and 1&lt;e&lt;8</a:t>
            </a:r>
            <a:endParaRPr lang="en-IN" dirty="0"/>
          </a:p>
          <a:p>
            <a:pPr marL="50800" indent="0">
              <a:buNone/>
            </a:pPr>
            <a:r>
              <a:rPr lang="en-IN" dirty="0" smtClean="0"/>
              <a:t>Let </a:t>
            </a:r>
            <a:r>
              <a:rPr lang="en-IN" dirty="0"/>
              <a:t>e = 3</a:t>
            </a:r>
          </a:p>
          <a:p>
            <a:pPr marL="50800" indent="0">
              <a:buNone/>
            </a:pPr>
            <a:r>
              <a:rPr lang="en-IN" dirty="0" smtClean="0"/>
              <a:t>Compute d as: d*e mod </a:t>
            </a:r>
            <a:r>
              <a:rPr lang="el-GR" dirty="0" smtClean="0"/>
              <a:t>Φ </a:t>
            </a:r>
            <a:r>
              <a:rPr lang="el-GR" dirty="0"/>
              <a:t>(</a:t>
            </a:r>
            <a:r>
              <a:rPr lang="en-IN" dirty="0"/>
              <a:t>n) = 1</a:t>
            </a:r>
          </a:p>
          <a:p>
            <a:pPr marL="50800" indent="0">
              <a:buNone/>
            </a:pPr>
            <a:r>
              <a:rPr lang="en-IN" dirty="0"/>
              <a:t>d * 3 mod 8 = </a:t>
            </a:r>
            <a:r>
              <a:rPr lang="en-IN" dirty="0" smtClean="0"/>
              <a:t>1 (Use extended Euclidean’s method to compute multiplicative inverse)</a:t>
            </a:r>
            <a:endParaRPr lang="en-IN" dirty="0"/>
          </a:p>
          <a:p>
            <a:pPr marL="50800" indent="0">
              <a:buNone/>
            </a:pPr>
            <a:r>
              <a:rPr lang="en-IN" dirty="0" smtClean="0"/>
              <a:t>So</a:t>
            </a:r>
            <a:r>
              <a:rPr lang="en-IN" dirty="0"/>
              <a:t>, d = 3</a:t>
            </a:r>
          </a:p>
          <a:p>
            <a:pPr marL="50800" indent="0">
              <a:buNone/>
            </a:pPr>
            <a:r>
              <a:rPr lang="en-IN" dirty="0" smtClean="0"/>
              <a:t>Public </a:t>
            </a:r>
            <a:r>
              <a:rPr lang="en-IN" dirty="0"/>
              <a:t>key = ( </a:t>
            </a:r>
            <a:r>
              <a:rPr lang="en-IN" dirty="0" err="1"/>
              <a:t>e,n</a:t>
            </a:r>
            <a:r>
              <a:rPr lang="en-IN" dirty="0"/>
              <a:t> ) = </a:t>
            </a:r>
            <a:r>
              <a:rPr lang="en-IN" dirty="0" smtClean="0"/>
              <a:t>(3,15)</a:t>
            </a:r>
            <a:endParaRPr lang="en-IN" dirty="0"/>
          </a:p>
          <a:p>
            <a:pPr marL="50800" indent="0">
              <a:buNone/>
            </a:pPr>
            <a:r>
              <a:rPr lang="en-IN" dirty="0" smtClean="0"/>
              <a:t>Private </a:t>
            </a:r>
            <a:r>
              <a:rPr lang="en-IN" dirty="0"/>
              <a:t>key = ( </a:t>
            </a:r>
            <a:r>
              <a:rPr lang="en-IN" dirty="0" err="1"/>
              <a:t>d,n</a:t>
            </a:r>
            <a:r>
              <a:rPr lang="en-IN" dirty="0"/>
              <a:t> ) = </a:t>
            </a:r>
            <a:r>
              <a:rPr lang="en-IN" dirty="0" smtClean="0"/>
              <a:t>(3,15)</a:t>
            </a:r>
            <a:endParaRPr lang="en-IN" dirty="0"/>
          </a:p>
          <a:p>
            <a:pPr marL="50800" indent="0">
              <a:buNone/>
            </a:pPr>
            <a:r>
              <a:rPr lang="en-IN" dirty="0" smtClean="0"/>
              <a:t>Let </a:t>
            </a:r>
            <a:r>
              <a:rPr lang="en-IN" dirty="0"/>
              <a:t>M= 4</a:t>
            </a:r>
          </a:p>
          <a:p>
            <a:pPr marL="50800" indent="0">
              <a:buNone/>
            </a:pPr>
            <a:r>
              <a:rPr lang="en-IN" dirty="0" smtClean="0"/>
              <a:t>C= M</a:t>
            </a:r>
            <a:r>
              <a:rPr lang="en-IN" baseline="30000" dirty="0" smtClean="0"/>
              <a:t>e</a:t>
            </a:r>
            <a:r>
              <a:rPr lang="en-IN" dirty="0" smtClean="0"/>
              <a:t> </a:t>
            </a:r>
            <a:r>
              <a:rPr lang="en-IN" dirty="0"/>
              <a:t>mod n </a:t>
            </a:r>
            <a:r>
              <a:rPr lang="en-IN" dirty="0" smtClean="0"/>
              <a:t>= 4</a:t>
            </a:r>
            <a:r>
              <a:rPr lang="en-IN" baseline="30000" dirty="0" smtClean="0"/>
              <a:t>3</a:t>
            </a:r>
            <a:r>
              <a:rPr lang="en-IN" dirty="0" smtClean="0"/>
              <a:t> </a:t>
            </a:r>
            <a:r>
              <a:rPr lang="en-IN" dirty="0"/>
              <a:t>mod </a:t>
            </a:r>
            <a:r>
              <a:rPr lang="en-IN" dirty="0" smtClean="0"/>
              <a:t>15= </a:t>
            </a:r>
            <a:r>
              <a:rPr lang="en-IN" dirty="0"/>
              <a:t>4</a:t>
            </a:r>
          </a:p>
          <a:p>
            <a:pPr marL="50800" indent="0">
              <a:buNone/>
            </a:pPr>
            <a:r>
              <a:rPr lang="en-IN" dirty="0" smtClean="0"/>
              <a:t>M=C</a:t>
            </a:r>
            <a:r>
              <a:rPr lang="en-IN" sz="2700" baseline="30000" dirty="0"/>
              <a:t>d </a:t>
            </a:r>
            <a:r>
              <a:rPr lang="en-IN" dirty="0"/>
              <a:t>mod n </a:t>
            </a:r>
            <a:r>
              <a:rPr lang="en-IN" dirty="0" smtClean="0"/>
              <a:t>= 4</a:t>
            </a:r>
            <a:r>
              <a:rPr lang="en-IN" sz="2700" baseline="30000" dirty="0" smtClean="0"/>
              <a:t>3</a:t>
            </a:r>
            <a:r>
              <a:rPr lang="en-IN" dirty="0" smtClean="0"/>
              <a:t> </a:t>
            </a:r>
            <a:r>
              <a:rPr lang="en-IN" dirty="0"/>
              <a:t>mod </a:t>
            </a:r>
            <a:r>
              <a:rPr lang="en-IN" dirty="0" smtClean="0"/>
              <a:t>15= </a:t>
            </a:r>
            <a:r>
              <a:rPr lang="en-IN" dirty="0"/>
              <a:t>4</a:t>
            </a:r>
          </a:p>
        </p:txBody>
      </p:sp>
    </p:spTree>
    <p:extLst>
      <p:ext uri="{BB962C8B-B14F-4D97-AF65-F5344CB8AC3E}">
        <p14:creationId xmlns:p14="http://schemas.microsoft.com/office/powerpoint/2010/main" val="81928736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 </a:t>
            </a:r>
            <a:r>
              <a:rPr lang="en-IN" dirty="0" smtClean="0"/>
              <a:t>2</a:t>
            </a:r>
            <a:endParaRPr lang="en-IN" dirty="0"/>
          </a:p>
        </p:txBody>
      </p:sp>
      <p:sp>
        <p:nvSpPr>
          <p:cNvPr id="3" name="Text Placeholder 2"/>
          <p:cNvSpPr>
            <a:spLocks noGrp="1"/>
          </p:cNvSpPr>
          <p:nvPr>
            <p:ph type="body" idx="1"/>
          </p:nvPr>
        </p:nvSpPr>
        <p:spPr/>
        <p:txBody>
          <a:bodyPr>
            <a:normAutofit fontScale="70000" lnSpcReduction="20000"/>
          </a:bodyPr>
          <a:lstStyle/>
          <a:p>
            <a:r>
              <a:rPr lang="en-IN" dirty="0" smtClean="0"/>
              <a:t>P=11</a:t>
            </a:r>
            <a:r>
              <a:rPr lang="en-IN" dirty="0"/>
              <a:t>, </a:t>
            </a:r>
            <a:r>
              <a:rPr lang="en-IN" dirty="0" smtClean="0"/>
              <a:t>q=3, thus n </a:t>
            </a:r>
            <a:r>
              <a:rPr lang="en-IN" dirty="0"/>
              <a:t>= p*q =33</a:t>
            </a:r>
          </a:p>
          <a:p>
            <a:r>
              <a:rPr lang="pt-BR" dirty="0" smtClean="0"/>
              <a:t>•(</a:t>
            </a:r>
            <a:r>
              <a:rPr lang="pt-BR" dirty="0"/>
              <a:t>n) = (p-1</a:t>
            </a:r>
            <a:r>
              <a:rPr lang="pt-BR" dirty="0" smtClean="0"/>
              <a:t>)*(</a:t>
            </a:r>
            <a:r>
              <a:rPr lang="pt-BR" dirty="0"/>
              <a:t>q-1) = 10*2 = 20</a:t>
            </a:r>
          </a:p>
          <a:p>
            <a:r>
              <a:rPr lang="pt-BR" dirty="0" smtClean="0"/>
              <a:t>Choose e such that Gcd(e</a:t>
            </a:r>
            <a:r>
              <a:rPr lang="pt-BR" dirty="0"/>
              <a:t>, Φ(n)) = </a:t>
            </a:r>
            <a:r>
              <a:rPr lang="pt-BR" dirty="0" smtClean="0"/>
              <a:t>1 and  </a:t>
            </a:r>
            <a:r>
              <a:rPr lang="pt-BR" dirty="0"/>
              <a:t>1&lt;e&lt;Φ(n)</a:t>
            </a:r>
          </a:p>
          <a:p>
            <a:r>
              <a:rPr lang="en-IN" dirty="0" smtClean="0"/>
              <a:t>So e </a:t>
            </a:r>
            <a:r>
              <a:rPr lang="en-IN" dirty="0"/>
              <a:t>= </a:t>
            </a:r>
            <a:r>
              <a:rPr lang="en-IN" dirty="0" smtClean="0"/>
              <a:t>{3,7,9,11,13,17,19}</a:t>
            </a:r>
            <a:endParaRPr lang="en-IN" dirty="0"/>
          </a:p>
          <a:p>
            <a:r>
              <a:rPr lang="en-IN" dirty="0" smtClean="0"/>
              <a:t>Let e= 3</a:t>
            </a:r>
            <a:endParaRPr lang="en-IN" dirty="0"/>
          </a:p>
          <a:p>
            <a:r>
              <a:rPr lang="en-IN" dirty="0" smtClean="0"/>
              <a:t>Compute d such that:  d* e </a:t>
            </a:r>
            <a:r>
              <a:rPr lang="en-IN" dirty="0"/>
              <a:t>mod </a:t>
            </a:r>
            <a:r>
              <a:rPr lang="el-GR" dirty="0"/>
              <a:t>Φ(</a:t>
            </a:r>
            <a:r>
              <a:rPr lang="en-IN" dirty="0"/>
              <a:t>n) = 1</a:t>
            </a:r>
          </a:p>
          <a:p>
            <a:r>
              <a:rPr lang="da-DK" dirty="0"/>
              <a:t>d * 3 mod 20 = 1</a:t>
            </a:r>
          </a:p>
          <a:p>
            <a:pPr lvl="1"/>
            <a:r>
              <a:rPr lang="en-IN" dirty="0" smtClean="0"/>
              <a:t>So</a:t>
            </a:r>
            <a:r>
              <a:rPr lang="en-IN" dirty="0"/>
              <a:t>, d = 7</a:t>
            </a:r>
          </a:p>
          <a:p>
            <a:r>
              <a:rPr lang="en-IN" dirty="0" smtClean="0"/>
              <a:t>Public </a:t>
            </a:r>
            <a:r>
              <a:rPr lang="en-IN" dirty="0"/>
              <a:t>key = (</a:t>
            </a:r>
            <a:r>
              <a:rPr lang="en-IN" dirty="0" err="1"/>
              <a:t>e,n</a:t>
            </a:r>
            <a:r>
              <a:rPr lang="en-IN" dirty="0"/>
              <a:t>) = (3,33)</a:t>
            </a:r>
          </a:p>
          <a:p>
            <a:r>
              <a:rPr lang="en-IN" dirty="0" smtClean="0"/>
              <a:t>Private </a:t>
            </a:r>
            <a:r>
              <a:rPr lang="en-IN" dirty="0"/>
              <a:t>key = (</a:t>
            </a:r>
            <a:r>
              <a:rPr lang="en-IN" dirty="0" err="1"/>
              <a:t>d,n</a:t>
            </a:r>
            <a:r>
              <a:rPr lang="en-IN" dirty="0"/>
              <a:t>) = (7,33)</a:t>
            </a:r>
          </a:p>
          <a:p>
            <a:r>
              <a:rPr lang="en-IN" dirty="0" smtClean="0"/>
              <a:t>Let </a:t>
            </a:r>
            <a:r>
              <a:rPr lang="en-IN" dirty="0"/>
              <a:t>M= 7</a:t>
            </a:r>
          </a:p>
          <a:p>
            <a:r>
              <a:rPr lang="en-IN" i="1" dirty="0" smtClean="0"/>
              <a:t>C</a:t>
            </a:r>
            <a:r>
              <a:rPr lang="en-IN" dirty="0" smtClean="0"/>
              <a:t>=</a:t>
            </a:r>
            <a:r>
              <a:rPr lang="en-IN" i="1" dirty="0" err="1" smtClean="0"/>
              <a:t>M</a:t>
            </a:r>
            <a:r>
              <a:rPr lang="en-IN" i="1" baseline="30000" dirty="0" err="1" smtClean="0"/>
              <a:t>e</a:t>
            </a:r>
            <a:r>
              <a:rPr lang="en-IN" dirty="0" err="1" smtClean="0"/>
              <a:t>mod</a:t>
            </a:r>
            <a:r>
              <a:rPr lang="en-IN" i="1" dirty="0" err="1" smtClean="0"/>
              <a:t>n</a:t>
            </a:r>
            <a:r>
              <a:rPr lang="en-IN" i="1" dirty="0" smtClean="0"/>
              <a:t>=7</a:t>
            </a:r>
            <a:r>
              <a:rPr lang="en-IN" i="1" baseline="30000" dirty="0" smtClean="0"/>
              <a:t>3</a:t>
            </a:r>
            <a:r>
              <a:rPr lang="en-IN" i="1" dirty="0" smtClean="0"/>
              <a:t>mod 33=13</a:t>
            </a:r>
            <a:endParaRPr lang="en-IN" dirty="0"/>
          </a:p>
          <a:p>
            <a:r>
              <a:rPr lang="en-IN" i="1" dirty="0" smtClean="0"/>
              <a:t>M</a:t>
            </a:r>
            <a:r>
              <a:rPr lang="en-IN" dirty="0" smtClean="0"/>
              <a:t>=</a:t>
            </a:r>
            <a:r>
              <a:rPr lang="en-IN" i="1" dirty="0" err="1" smtClean="0"/>
              <a:t>C</a:t>
            </a:r>
            <a:r>
              <a:rPr lang="en-IN" i="1" baseline="30000" dirty="0" err="1" smtClean="0"/>
              <a:t>d</a:t>
            </a:r>
            <a:r>
              <a:rPr lang="en-IN" dirty="0" err="1" smtClean="0"/>
              <a:t>mod</a:t>
            </a:r>
            <a:r>
              <a:rPr lang="en-IN" i="1" dirty="0" err="1" smtClean="0"/>
              <a:t>n</a:t>
            </a:r>
            <a:r>
              <a:rPr lang="en-IN" i="1" dirty="0" smtClean="0"/>
              <a:t>=13</a:t>
            </a:r>
            <a:r>
              <a:rPr lang="en-IN" i="1" baseline="30000" dirty="0" smtClean="0"/>
              <a:t>7</a:t>
            </a:r>
            <a:r>
              <a:rPr lang="en-IN" i="1" dirty="0" smtClean="0"/>
              <a:t>mod 33=</a:t>
            </a:r>
            <a:r>
              <a:rPr lang="en-IN" b="1" i="1" dirty="0" smtClean="0"/>
              <a:t>7</a:t>
            </a:r>
            <a:endParaRPr lang="en-IN" dirty="0"/>
          </a:p>
          <a:p>
            <a:endParaRPr lang="en-IN" dirty="0"/>
          </a:p>
        </p:txBody>
      </p:sp>
    </p:spTree>
    <p:extLst>
      <p:ext uri="{BB962C8B-B14F-4D97-AF65-F5344CB8AC3E}">
        <p14:creationId xmlns:p14="http://schemas.microsoft.com/office/powerpoint/2010/main" val="13861343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Marcellus" panose="020B0604020202020204" charset="0"/>
              </a:rPr>
              <a:t>Applications of RSA</a:t>
            </a:r>
            <a:endParaRPr lang="en-IN" dirty="0">
              <a:latin typeface="Marcellus" panose="020B0604020202020204" charset="0"/>
            </a:endParaRPr>
          </a:p>
        </p:txBody>
      </p:sp>
      <p:sp>
        <p:nvSpPr>
          <p:cNvPr id="3" name="Text Placeholder 2"/>
          <p:cNvSpPr>
            <a:spLocks noGrp="1"/>
          </p:cNvSpPr>
          <p:nvPr>
            <p:ph type="body" idx="1"/>
          </p:nvPr>
        </p:nvSpPr>
        <p:spPr/>
        <p:txBody>
          <a:bodyPr>
            <a:normAutofit fontScale="92500" lnSpcReduction="10000"/>
          </a:bodyPr>
          <a:lstStyle/>
          <a:p>
            <a:r>
              <a:rPr lang="en-US" dirty="0"/>
              <a:t>RSA is a versatile encryption and authentication algorithm with a wide range of applications in securing </a:t>
            </a:r>
            <a:r>
              <a:rPr lang="en-US" dirty="0" smtClean="0"/>
              <a:t>:</a:t>
            </a:r>
          </a:p>
          <a:p>
            <a:pPr lvl="1"/>
            <a:r>
              <a:rPr lang="en-US" dirty="0" smtClean="0"/>
              <a:t>Digital communication</a:t>
            </a:r>
            <a:r>
              <a:rPr lang="en-US" dirty="0"/>
              <a:t>, </a:t>
            </a:r>
            <a:endParaRPr lang="en-US" dirty="0" smtClean="0"/>
          </a:p>
          <a:p>
            <a:pPr lvl="1"/>
            <a:r>
              <a:rPr lang="en-US" dirty="0" smtClean="0"/>
              <a:t>Data security , </a:t>
            </a:r>
            <a:r>
              <a:rPr lang="en-US" dirty="0"/>
              <a:t>and </a:t>
            </a:r>
            <a:endParaRPr lang="en-US" dirty="0" smtClean="0"/>
          </a:p>
          <a:p>
            <a:pPr lvl="1"/>
            <a:r>
              <a:rPr lang="en-US" dirty="0" smtClean="0"/>
              <a:t>Digital transactions.</a:t>
            </a:r>
          </a:p>
          <a:p>
            <a:r>
              <a:rPr lang="en-US" dirty="0" smtClean="0"/>
              <a:t> </a:t>
            </a:r>
            <a:r>
              <a:rPr lang="en-US" dirty="0"/>
              <a:t>Its strength lies in its ability to provide secure encryption and digital signatures while allowing for public key distribution, making it a cornerstone of modern cryptography</a:t>
            </a:r>
            <a:r>
              <a:rPr lang="en-US" dirty="0" smtClean="0"/>
              <a:t>.</a:t>
            </a:r>
          </a:p>
          <a:p>
            <a:r>
              <a:rPr lang="en-US" dirty="0" smtClean="0"/>
              <a:t>Sign: Encrypt with private key</a:t>
            </a:r>
          </a:p>
          <a:p>
            <a:r>
              <a:rPr lang="en-US" dirty="0" smtClean="0"/>
              <a:t>Verify: Decrypt with associated public key</a:t>
            </a:r>
            <a:endParaRPr lang="en-US" dirty="0"/>
          </a:p>
          <a:p>
            <a:endParaRPr lang="en-IN" dirty="0"/>
          </a:p>
        </p:txBody>
      </p:sp>
    </p:spTree>
    <p:extLst>
      <p:ext uri="{BB962C8B-B14F-4D97-AF65-F5344CB8AC3E}">
        <p14:creationId xmlns:p14="http://schemas.microsoft.com/office/powerpoint/2010/main" val="302329095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Marcellus" panose="020B0604020202020204" charset="0"/>
              </a:rPr>
              <a:t>Applications of RSA</a:t>
            </a:r>
            <a:endParaRPr lang="en-IN" dirty="0"/>
          </a:p>
        </p:txBody>
      </p:sp>
      <p:sp>
        <p:nvSpPr>
          <p:cNvPr id="3" name="Text Placeholder 2"/>
          <p:cNvSpPr>
            <a:spLocks noGrp="1"/>
          </p:cNvSpPr>
          <p:nvPr>
            <p:ph type="body" idx="1"/>
          </p:nvPr>
        </p:nvSpPr>
        <p:spPr/>
        <p:txBody>
          <a:bodyPr>
            <a:normAutofit fontScale="85000" lnSpcReduction="20000"/>
          </a:bodyPr>
          <a:lstStyle/>
          <a:p>
            <a:r>
              <a:rPr lang="en-US" b="1" dirty="0"/>
              <a:t>Secure Data Transmission</a:t>
            </a:r>
            <a:r>
              <a:rPr lang="en-US" dirty="0"/>
              <a:t>: RSA is commonly used for securing data transmission over insecure networks, such as the internet. It's employed in protocols like SSL/TLS for securing web traffic, SSH for secure remote access, and S/MIME for secure email communication.</a:t>
            </a:r>
          </a:p>
          <a:p>
            <a:r>
              <a:rPr lang="en-US" b="1" dirty="0"/>
              <a:t>Digital Signatures</a:t>
            </a:r>
            <a:r>
              <a:rPr lang="en-US" dirty="0"/>
              <a:t>: RSA is used to create digital signatures, which verify the authenticity and integrity of digital documents or messages. Digital signatures are vital for ensuring that the sender of a message is who they claim to be and that the message has not been tampered with.</a:t>
            </a:r>
          </a:p>
          <a:p>
            <a:r>
              <a:rPr lang="en-US" b="1" dirty="0"/>
              <a:t>Secure Key Exchange</a:t>
            </a:r>
            <a:r>
              <a:rPr lang="en-US" dirty="0"/>
              <a:t>: RSA can be used to securely exchange encryption keys between two parties. For example, it's used in the </a:t>
            </a:r>
            <a:r>
              <a:rPr lang="en-US" dirty="0" err="1"/>
              <a:t>Diffie</a:t>
            </a:r>
            <a:r>
              <a:rPr lang="en-US" dirty="0"/>
              <a:t>-Hellman key exchange protocol to establish secure communication channels between parties</a:t>
            </a:r>
            <a:r>
              <a:rPr lang="en-US" dirty="0" smtClean="0"/>
              <a:t>.</a:t>
            </a:r>
            <a:endParaRPr lang="en-US" dirty="0"/>
          </a:p>
        </p:txBody>
      </p:sp>
    </p:spTree>
    <p:extLst>
      <p:ext uri="{BB962C8B-B14F-4D97-AF65-F5344CB8AC3E}">
        <p14:creationId xmlns:p14="http://schemas.microsoft.com/office/powerpoint/2010/main" val="42882378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Marcellus" panose="020B0604020202020204" charset="0"/>
              </a:rPr>
              <a:t>Applications of RSA</a:t>
            </a:r>
            <a:endParaRPr lang="en-IN" dirty="0"/>
          </a:p>
        </p:txBody>
      </p:sp>
      <p:sp>
        <p:nvSpPr>
          <p:cNvPr id="3" name="Text Placeholder 2"/>
          <p:cNvSpPr>
            <a:spLocks noGrp="1"/>
          </p:cNvSpPr>
          <p:nvPr>
            <p:ph type="body" idx="1"/>
          </p:nvPr>
        </p:nvSpPr>
        <p:spPr/>
        <p:txBody>
          <a:bodyPr>
            <a:normAutofit fontScale="92500" lnSpcReduction="20000"/>
          </a:bodyPr>
          <a:lstStyle/>
          <a:p>
            <a:r>
              <a:rPr lang="en-US" b="1" dirty="0"/>
              <a:t>Secure Email</a:t>
            </a:r>
            <a:r>
              <a:rPr lang="en-US" dirty="0"/>
              <a:t>: RSA encryption is used in email encryption schemes like PGP (Pretty Good Privacy) and S/MIME to secure the content of emails, ensuring that only the intended recipient can decrypt and read the message.</a:t>
            </a:r>
          </a:p>
          <a:p>
            <a:r>
              <a:rPr lang="en-US" b="1" dirty="0"/>
              <a:t>Secure File Transfer</a:t>
            </a:r>
            <a:r>
              <a:rPr lang="en-US" dirty="0"/>
              <a:t>: RSA can be used to secure file transfers, ensuring that files are encrypted during transmission and can only be decrypted by authorized recipients.</a:t>
            </a:r>
          </a:p>
          <a:p>
            <a:r>
              <a:rPr lang="en-US" b="1" dirty="0"/>
              <a:t>Digital Certificates</a:t>
            </a:r>
            <a:r>
              <a:rPr lang="en-US" dirty="0"/>
              <a:t>: RSA is a fundamental component of digital certificates, which are used to verify the identity of websites, organizations, or individuals on the internet. Certificate Authorities (CAs) use RSA to create and sign digital certificates.</a:t>
            </a:r>
          </a:p>
          <a:p>
            <a:endParaRPr lang="en-IN" dirty="0"/>
          </a:p>
        </p:txBody>
      </p:sp>
    </p:spTree>
    <p:extLst>
      <p:ext uri="{BB962C8B-B14F-4D97-AF65-F5344CB8AC3E}">
        <p14:creationId xmlns:p14="http://schemas.microsoft.com/office/powerpoint/2010/main" val="250008512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Marcellus" panose="020B0604020202020204" charset="0"/>
              </a:rPr>
              <a:t>Applications of RSA</a:t>
            </a:r>
            <a:endParaRPr lang="en-IN" dirty="0"/>
          </a:p>
        </p:txBody>
      </p:sp>
      <p:sp>
        <p:nvSpPr>
          <p:cNvPr id="3" name="Text Placeholder 2"/>
          <p:cNvSpPr>
            <a:spLocks noGrp="1"/>
          </p:cNvSpPr>
          <p:nvPr>
            <p:ph type="body" idx="1"/>
          </p:nvPr>
        </p:nvSpPr>
        <p:spPr/>
        <p:txBody>
          <a:bodyPr>
            <a:normAutofit fontScale="92500" lnSpcReduction="20000"/>
          </a:bodyPr>
          <a:lstStyle/>
          <a:p>
            <a:r>
              <a:rPr lang="en-US" b="1" dirty="0"/>
              <a:t>Secure Login and Authentication</a:t>
            </a:r>
            <a:r>
              <a:rPr lang="en-US" dirty="0"/>
              <a:t>: RSA is used in secure login mechanisms, such as two-factor authentication (2FA) and Secure Shell (SSH) logins. It helps ensure that only authorized users can access systems or accounts.</a:t>
            </a:r>
          </a:p>
          <a:p>
            <a:r>
              <a:rPr lang="en-US" b="1" dirty="0"/>
              <a:t>Secure E-commerce Transactions</a:t>
            </a:r>
            <a:r>
              <a:rPr lang="en-US" dirty="0"/>
              <a:t>: RSA plays a crucial role in securing online transactions, including credit card transactions and online banking. It protects sensitive financial information during transmission.</a:t>
            </a:r>
          </a:p>
          <a:p>
            <a:r>
              <a:rPr lang="en-US" b="1" dirty="0"/>
              <a:t>VPN Encryption</a:t>
            </a:r>
            <a:r>
              <a:rPr lang="en-US" dirty="0"/>
              <a:t>: Virtual Private Networks (VPNs) use RSA for encryption to establish secure connections over the internet. RSA encryption ensures that data transmitted between the user and the VPN server remains confidential</a:t>
            </a:r>
            <a:r>
              <a:rPr lang="en-US" dirty="0" smtClean="0"/>
              <a:t>.</a:t>
            </a:r>
            <a:endParaRPr lang="en-US" dirty="0"/>
          </a:p>
        </p:txBody>
      </p:sp>
    </p:spTree>
    <p:extLst>
      <p:ext uri="{BB962C8B-B14F-4D97-AF65-F5344CB8AC3E}">
        <p14:creationId xmlns:p14="http://schemas.microsoft.com/office/powerpoint/2010/main" val="17397282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Symmetric Key cryptography</a:t>
            </a:r>
            <a:endParaRPr lang="en-IN" dirty="0"/>
          </a:p>
        </p:txBody>
      </p:sp>
      <p:sp>
        <p:nvSpPr>
          <p:cNvPr id="3" name="Text Placeholder 2"/>
          <p:cNvSpPr>
            <a:spLocks noGrp="1"/>
          </p:cNvSpPr>
          <p:nvPr>
            <p:ph type="body" idx="1"/>
          </p:nvPr>
        </p:nvSpPr>
        <p:spPr/>
        <p:txBody>
          <a:bodyPr>
            <a:normAutofit fontScale="92500" lnSpcReduction="20000"/>
          </a:bodyPr>
          <a:lstStyle/>
          <a:p>
            <a:r>
              <a:rPr lang="en-IN" dirty="0" smtClean="0"/>
              <a:t>Uses same key in encryption and decryption process</a:t>
            </a:r>
          </a:p>
          <a:p>
            <a:r>
              <a:rPr lang="en-IN" dirty="0" smtClean="0"/>
              <a:t>The encryption and decryption processes are inverse operations of each other</a:t>
            </a:r>
          </a:p>
          <a:p>
            <a:r>
              <a:rPr lang="en-IN" dirty="0" smtClean="0"/>
              <a:t>Every user pair has to maintain the separate symmetric encryption key</a:t>
            </a:r>
          </a:p>
          <a:p>
            <a:r>
              <a:rPr lang="en-IN" dirty="0" smtClean="0"/>
              <a:t>Both users have to maintain secrecy of the key</a:t>
            </a:r>
          </a:p>
          <a:p>
            <a:r>
              <a:rPr lang="en-IN" dirty="0" smtClean="0"/>
              <a:t>Can be used to authenticate only each other, cannot be used to authenticate themselves to everybody else</a:t>
            </a:r>
          </a:p>
          <a:p>
            <a:r>
              <a:rPr lang="en-IN" dirty="0" smtClean="0"/>
              <a:t>Classical symmetric key ciphers: Caesar Cipher, </a:t>
            </a:r>
            <a:r>
              <a:rPr lang="en-IN" dirty="0" err="1" smtClean="0"/>
              <a:t>Playfair</a:t>
            </a:r>
            <a:r>
              <a:rPr lang="en-IN" dirty="0" smtClean="0"/>
              <a:t> cipher, columnar cipher, </a:t>
            </a:r>
            <a:r>
              <a:rPr lang="en-IN" dirty="0" err="1" smtClean="0"/>
              <a:t>railfence</a:t>
            </a:r>
            <a:r>
              <a:rPr lang="en-IN" dirty="0" smtClean="0"/>
              <a:t> cipher </a:t>
            </a:r>
            <a:r>
              <a:rPr lang="en-IN" dirty="0" err="1" smtClean="0"/>
              <a:t>etc</a:t>
            </a:r>
            <a:endParaRPr lang="en-IN" dirty="0" smtClean="0"/>
          </a:p>
          <a:p>
            <a:r>
              <a:rPr lang="en-IN" dirty="0" smtClean="0"/>
              <a:t>Classical block ciphers :ECB, OFB, CFB, CBC</a:t>
            </a:r>
          </a:p>
          <a:p>
            <a:r>
              <a:rPr lang="en-IN" dirty="0" smtClean="0"/>
              <a:t>Modern block ciphers : DES, AES</a:t>
            </a:r>
            <a:endParaRPr lang="en-IN" dirty="0"/>
          </a:p>
        </p:txBody>
      </p:sp>
    </p:spTree>
    <p:extLst>
      <p:ext uri="{BB962C8B-B14F-4D97-AF65-F5344CB8AC3E}">
        <p14:creationId xmlns:p14="http://schemas.microsoft.com/office/powerpoint/2010/main" val="4885173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Marcellus" panose="020B0604020202020204" charset="0"/>
              </a:rPr>
              <a:t>Applications of RSA</a:t>
            </a:r>
            <a:endParaRPr lang="en-IN" dirty="0"/>
          </a:p>
        </p:txBody>
      </p:sp>
      <p:sp>
        <p:nvSpPr>
          <p:cNvPr id="3" name="Text Placeholder 2"/>
          <p:cNvSpPr>
            <a:spLocks noGrp="1"/>
          </p:cNvSpPr>
          <p:nvPr>
            <p:ph type="body" idx="1"/>
          </p:nvPr>
        </p:nvSpPr>
        <p:spPr/>
        <p:txBody>
          <a:bodyPr>
            <a:normAutofit fontScale="70000" lnSpcReduction="20000"/>
          </a:bodyPr>
          <a:lstStyle/>
          <a:p>
            <a:r>
              <a:rPr lang="en-US" b="1" dirty="0"/>
              <a:t>Data Integrity Checking</a:t>
            </a:r>
            <a:r>
              <a:rPr lang="en-US" dirty="0"/>
              <a:t>: RSA signatures can be used to verify the integrity of software updates and downloads. Users can be confident that the software has not been tampered with during the download process.</a:t>
            </a:r>
          </a:p>
          <a:p>
            <a:r>
              <a:rPr lang="en-US" b="1" dirty="0"/>
              <a:t>Secure Chat and Messaging Apps</a:t>
            </a:r>
            <a:r>
              <a:rPr lang="en-US" dirty="0"/>
              <a:t>: Many secure chat and messaging apps use RSA encryption to secure conversations and messages, ensuring that only the intended recipients can read the messages.</a:t>
            </a:r>
          </a:p>
          <a:p>
            <a:r>
              <a:rPr lang="en-US" b="1" dirty="0"/>
              <a:t>Secure </a:t>
            </a:r>
            <a:r>
              <a:rPr lang="en-US" b="1" dirty="0" err="1"/>
              <a:t>IoT</a:t>
            </a:r>
            <a:r>
              <a:rPr lang="en-US" b="1" dirty="0"/>
              <a:t> Communication</a:t>
            </a:r>
            <a:r>
              <a:rPr lang="en-US" dirty="0"/>
              <a:t>: RSA can be used to secure communication in the Internet of Things (</a:t>
            </a:r>
            <a:r>
              <a:rPr lang="en-US" dirty="0" err="1"/>
              <a:t>IoT</a:t>
            </a:r>
            <a:r>
              <a:rPr lang="en-US" dirty="0"/>
              <a:t>) by encrypting data transmitted between </a:t>
            </a:r>
            <a:r>
              <a:rPr lang="en-US" dirty="0" err="1"/>
              <a:t>IoT</a:t>
            </a:r>
            <a:r>
              <a:rPr lang="en-US" dirty="0"/>
              <a:t> devices and cloud servers, protecting sensitive information and device control commands.</a:t>
            </a:r>
          </a:p>
          <a:p>
            <a:r>
              <a:rPr lang="en-US" b="1" dirty="0"/>
              <a:t>Secure Cloud Storage</a:t>
            </a:r>
            <a:r>
              <a:rPr lang="en-US" dirty="0"/>
              <a:t>: RSA encryption can be employed to protect data stored in the cloud, ensuring that only authorized users can access and decrypt it.</a:t>
            </a:r>
          </a:p>
          <a:p>
            <a:pPr marL="50800" indent="0">
              <a:buNone/>
            </a:pPr>
            <a:r>
              <a:rPr lang="en-US" dirty="0"/>
              <a:t/>
            </a:r>
            <a:br>
              <a:rPr lang="en-US" dirty="0"/>
            </a:br>
            <a:endParaRPr lang="en-IN" dirty="0"/>
          </a:p>
          <a:p>
            <a:endParaRPr lang="en-IN" dirty="0"/>
          </a:p>
          <a:p>
            <a:endParaRPr lang="en-IN" dirty="0"/>
          </a:p>
        </p:txBody>
      </p:sp>
    </p:spTree>
    <p:extLst>
      <p:ext uri="{BB962C8B-B14F-4D97-AF65-F5344CB8AC3E}">
        <p14:creationId xmlns:p14="http://schemas.microsoft.com/office/powerpoint/2010/main" val="357867817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Advantages </a:t>
            </a:r>
            <a:r>
              <a:rPr lang="en-IN" dirty="0" smtClean="0"/>
              <a:t>of </a:t>
            </a:r>
            <a:r>
              <a:rPr lang="en-IN" dirty="0"/>
              <a:t>RSA</a:t>
            </a:r>
          </a:p>
        </p:txBody>
      </p:sp>
      <p:sp>
        <p:nvSpPr>
          <p:cNvPr id="3" name="Text Placeholder 2"/>
          <p:cNvSpPr>
            <a:spLocks noGrp="1"/>
          </p:cNvSpPr>
          <p:nvPr>
            <p:ph type="body" idx="1"/>
          </p:nvPr>
        </p:nvSpPr>
        <p:spPr/>
        <p:txBody>
          <a:bodyPr>
            <a:normAutofit fontScale="70000" lnSpcReduction="20000"/>
          </a:bodyPr>
          <a:lstStyle/>
          <a:p>
            <a:r>
              <a:rPr lang="en-US" u="sng" dirty="0" smtClean="0"/>
              <a:t>Security</a:t>
            </a:r>
            <a:r>
              <a:rPr lang="en-US" dirty="0"/>
              <a:t>: highly secure when used with sufficiently long key lengths. Breaking RSA </a:t>
            </a:r>
            <a:r>
              <a:rPr lang="en-US" dirty="0" smtClean="0"/>
              <a:t>is </a:t>
            </a:r>
            <a:r>
              <a:rPr lang="en-US" dirty="0"/>
              <a:t>a computationally intensive </a:t>
            </a:r>
            <a:r>
              <a:rPr lang="en-US" dirty="0" smtClean="0"/>
              <a:t>and </a:t>
            </a:r>
            <a:r>
              <a:rPr lang="en-US" dirty="0"/>
              <a:t>becomes increasingly difficult as the key length grows.</a:t>
            </a:r>
          </a:p>
          <a:p>
            <a:r>
              <a:rPr lang="en-US" u="sng" dirty="0" smtClean="0"/>
              <a:t>Public/Private </a:t>
            </a:r>
            <a:r>
              <a:rPr lang="en-US" u="sng" dirty="0"/>
              <a:t>Key Pair</a:t>
            </a:r>
            <a:r>
              <a:rPr lang="en-US" dirty="0"/>
              <a:t>: Dual-key system in RSA eliminates the need for both parties to share a secret key </a:t>
            </a:r>
            <a:r>
              <a:rPr lang="en-US" dirty="0" smtClean="0"/>
              <a:t>beforehand</a:t>
            </a:r>
            <a:endParaRPr lang="en-US" dirty="0"/>
          </a:p>
          <a:p>
            <a:r>
              <a:rPr lang="en-US" u="sng" dirty="0" smtClean="0"/>
              <a:t>Digital </a:t>
            </a:r>
            <a:r>
              <a:rPr lang="en-US" u="sng" dirty="0"/>
              <a:t>Signatures</a:t>
            </a:r>
            <a:r>
              <a:rPr lang="en-US" dirty="0"/>
              <a:t>: </a:t>
            </a:r>
            <a:r>
              <a:rPr lang="en-US" dirty="0" smtClean="0"/>
              <a:t>used </a:t>
            </a:r>
            <a:r>
              <a:rPr lang="en-US" dirty="0"/>
              <a:t>in secure communication and document verification.</a:t>
            </a:r>
          </a:p>
          <a:p>
            <a:r>
              <a:rPr lang="en-US" u="sng" dirty="0" smtClean="0"/>
              <a:t>Key </a:t>
            </a:r>
            <a:r>
              <a:rPr lang="en-US" u="sng" dirty="0"/>
              <a:t>Exchange</a:t>
            </a:r>
            <a:r>
              <a:rPr lang="en-US" dirty="0"/>
              <a:t>: </a:t>
            </a:r>
            <a:r>
              <a:rPr lang="en-US" dirty="0" smtClean="0"/>
              <a:t>To securely </a:t>
            </a:r>
            <a:r>
              <a:rPr lang="en-US" dirty="0"/>
              <a:t>exchange secret keys for symmetric encryption algorithms such as SSL/TLS.</a:t>
            </a:r>
          </a:p>
          <a:p>
            <a:r>
              <a:rPr lang="en-US" u="sng" dirty="0" smtClean="0"/>
              <a:t>Mathematical </a:t>
            </a:r>
            <a:r>
              <a:rPr lang="en-US" u="sng" dirty="0"/>
              <a:t>Soundness:</a:t>
            </a:r>
            <a:r>
              <a:rPr lang="en-US" dirty="0"/>
              <a:t> RSA is based on the mathematical difficulty of factoring large </a:t>
            </a:r>
            <a:r>
              <a:rPr lang="en-US" dirty="0" err="1"/>
              <a:t>semiprime</a:t>
            </a:r>
            <a:r>
              <a:rPr lang="en-US" dirty="0"/>
              <a:t> numbers, which is believed to be a hard problem. Its security is rooted in well-established mathematical principles.</a:t>
            </a:r>
          </a:p>
          <a:p>
            <a:r>
              <a:rPr lang="en-US" u="sng" dirty="0" smtClean="0"/>
              <a:t>Standardization</a:t>
            </a:r>
            <a:r>
              <a:rPr lang="en-US" dirty="0"/>
              <a:t>: RSA has been widely standardized and is supported by many cryptographic libraries and software implementations, making it easy to integrate into various applications.</a:t>
            </a:r>
            <a:endParaRPr lang="en-IN" dirty="0"/>
          </a:p>
        </p:txBody>
      </p:sp>
    </p:spTree>
    <p:extLst>
      <p:ext uri="{BB962C8B-B14F-4D97-AF65-F5344CB8AC3E}">
        <p14:creationId xmlns:p14="http://schemas.microsoft.com/office/powerpoint/2010/main" val="33395022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Disadvantages of </a:t>
            </a:r>
            <a:r>
              <a:rPr lang="en-IN" dirty="0"/>
              <a:t>RSA</a:t>
            </a:r>
          </a:p>
        </p:txBody>
      </p:sp>
      <p:sp>
        <p:nvSpPr>
          <p:cNvPr id="3" name="Text Placeholder 2"/>
          <p:cNvSpPr>
            <a:spLocks noGrp="1"/>
          </p:cNvSpPr>
          <p:nvPr>
            <p:ph type="body" idx="1"/>
          </p:nvPr>
        </p:nvSpPr>
        <p:spPr/>
        <p:txBody>
          <a:bodyPr>
            <a:normAutofit fontScale="77500" lnSpcReduction="20000"/>
          </a:bodyPr>
          <a:lstStyle/>
          <a:p>
            <a:r>
              <a:rPr lang="en-US" b="1" dirty="0" smtClean="0"/>
              <a:t>Key </a:t>
            </a:r>
            <a:r>
              <a:rPr lang="en-US" b="1" dirty="0"/>
              <a:t>Length: </a:t>
            </a:r>
            <a:r>
              <a:rPr lang="en-US" dirty="0"/>
              <a:t>key lengths can impact performance and increase computational overhead. Longer key lengths also require more storage for keys and certificates.</a:t>
            </a:r>
          </a:p>
          <a:p>
            <a:r>
              <a:rPr lang="en-US" b="1" dirty="0" smtClean="0"/>
              <a:t>Computational </a:t>
            </a:r>
            <a:r>
              <a:rPr lang="en-US" b="1" dirty="0"/>
              <a:t>Intensity: </a:t>
            </a:r>
            <a:r>
              <a:rPr lang="en-US" dirty="0"/>
              <a:t>encryption and decryption operations are computationally intensive, especially with longer key lengths. This slows down processing, making it less suitable for resource-constrained devices.</a:t>
            </a:r>
          </a:p>
          <a:p>
            <a:r>
              <a:rPr lang="en-US" b="1" dirty="0" smtClean="0"/>
              <a:t>Vulnerability </a:t>
            </a:r>
            <a:r>
              <a:rPr lang="en-US" b="1" dirty="0"/>
              <a:t>to Quantum </a:t>
            </a:r>
            <a:r>
              <a:rPr lang="en-US" b="1" dirty="0" smtClean="0"/>
              <a:t>Computing: </a:t>
            </a:r>
            <a:r>
              <a:rPr lang="en-US" dirty="0"/>
              <a:t>The security of RSA relies on the difficulty of factoring large numbers, which could be broken by quantum computers As quantum computing technology advances, RSA's security may be compromised.</a:t>
            </a:r>
          </a:p>
          <a:p>
            <a:r>
              <a:rPr lang="en-US" b="1" dirty="0" smtClean="0"/>
              <a:t>Key </a:t>
            </a:r>
            <a:r>
              <a:rPr lang="en-US" b="1" dirty="0"/>
              <a:t>Management: </a:t>
            </a:r>
            <a:r>
              <a:rPr lang="en-US" dirty="0"/>
              <a:t>RSA key management can be challenging, especially in large-scale systems. Safeguarding private keys and ensuring their integrity is critical. Loss or compromise of a private key can have severe security consequences</a:t>
            </a:r>
            <a:r>
              <a:rPr lang="en-US" dirty="0" smtClean="0"/>
              <a:t>.</a:t>
            </a:r>
            <a:endParaRPr lang="en-US" dirty="0"/>
          </a:p>
        </p:txBody>
      </p:sp>
    </p:spTree>
    <p:extLst>
      <p:ext uri="{BB962C8B-B14F-4D97-AF65-F5344CB8AC3E}">
        <p14:creationId xmlns:p14="http://schemas.microsoft.com/office/powerpoint/2010/main" val="134442833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Disadvantages of </a:t>
            </a:r>
            <a:r>
              <a:rPr lang="en-IN" dirty="0"/>
              <a:t>RSA</a:t>
            </a:r>
          </a:p>
        </p:txBody>
      </p:sp>
      <p:sp>
        <p:nvSpPr>
          <p:cNvPr id="3" name="Text Placeholder 2"/>
          <p:cNvSpPr>
            <a:spLocks noGrp="1"/>
          </p:cNvSpPr>
          <p:nvPr>
            <p:ph type="body" idx="1"/>
          </p:nvPr>
        </p:nvSpPr>
        <p:spPr/>
        <p:txBody>
          <a:bodyPr>
            <a:normAutofit fontScale="77500" lnSpcReduction="20000"/>
          </a:bodyPr>
          <a:lstStyle/>
          <a:p>
            <a:r>
              <a:rPr lang="en-US" b="1" dirty="0" smtClean="0"/>
              <a:t>Performance </a:t>
            </a:r>
            <a:r>
              <a:rPr lang="en-US" b="1" dirty="0"/>
              <a:t>Overhead: </a:t>
            </a:r>
            <a:r>
              <a:rPr lang="en-US" dirty="0"/>
              <a:t>The computational overhead of RSA encryption and decryption can impact the performance of systems, particularly in high-throughput applications like web servers. </a:t>
            </a:r>
          </a:p>
          <a:p>
            <a:pPr lvl="1"/>
            <a:r>
              <a:rPr lang="en-US" dirty="0"/>
              <a:t>Solution : Use hybrid encryption schemes (using RSA for key exchange and symmetric cryptography for data encryption) are often employed.</a:t>
            </a:r>
          </a:p>
          <a:p>
            <a:r>
              <a:rPr lang="en-US" b="1" dirty="0" smtClean="0"/>
              <a:t>Lack </a:t>
            </a:r>
            <a:r>
              <a:rPr lang="en-US" b="1" dirty="0"/>
              <a:t>of Forward Secrecy: </a:t>
            </a:r>
            <a:r>
              <a:rPr lang="en-US" dirty="0"/>
              <a:t>RSA does not provide forward secrecy, which means that if an attacker obtains a private key, they can decrypt all past and future communications encrypted with that key. This is a limitation in situations where forward secrecy is desired.</a:t>
            </a:r>
          </a:p>
          <a:p>
            <a:r>
              <a:rPr lang="en-US" b="1" dirty="0" smtClean="0"/>
              <a:t>Key </a:t>
            </a:r>
            <a:r>
              <a:rPr lang="en-US" b="1" dirty="0"/>
              <a:t>Length vs. Security: </a:t>
            </a:r>
            <a:r>
              <a:rPr lang="en-US" dirty="0"/>
              <a:t>As computing power advances, key lengths required to maintain security may need to be increased. This can be a challenge because longer key lengths increase computational demands and may not be supported by older hardware and software.</a:t>
            </a:r>
            <a:endParaRPr lang="en-IN" dirty="0"/>
          </a:p>
        </p:txBody>
      </p:sp>
    </p:spTree>
    <p:extLst>
      <p:ext uri="{BB962C8B-B14F-4D97-AF65-F5344CB8AC3E}">
        <p14:creationId xmlns:p14="http://schemas.microsoft.com/office/powerpoint/2010/main" val="101936184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Summary: Attacks on RSA</a:t>
            </a:r>
            <a:endParaRPr lang="en-IN" dirty="0"/>
          </a:p>
        </p:txBody>
      </p:sp>
      <p:sp>
        <p:nvSpPr>
          <p:cNvPr id="3" name="Text Placeholder 2"/>
          <p:cNvSpPr>
            <a:spLocks noGrp="1"/>
          </p:cNvSpPr>
          <p:nvPr>
            <p:ph type="body" idx="1"/>
          </p:nvPr>
        </p:nvSpPr>
        <p:spPr/>
        <p:txBody>
          <a:bodyPr>
            <a:normAutofit fontScale="70000" lnSpcReduction="20000"/>
          </a:bodyPr>
          <a:lstStyle/>
          <a:p>
            <a:r>
              <a:rPr lang="en-US" dirty="0" smtClean="0"/>
              <a:t>Brute </a:t>
            </a:r>
            <a:r>
              <a:rPr lang="en-US" dirty="0"/>
              <a:t>Force Attack: </a:t>
            </a:r>
            <a:endParaRPr lang="en-US" dirty="0" smtClean="0"/>
          </a:p>
          <a:p>
            <a:pPr lvl="1"/>
            <a:r>
              <a:rPr lang="en-US" dirty="0" smtClean="0"/>
              <a:t>attacker </a:t>
            </a:r>
            <a:r>
              <a:rPr lang="en-US" dirty="0"/>
              <a:t>attempts every possible private key until they find the one that successfully decrypts a message. </a:t>
            </a:r>
            <a:endParaRPr lang="en-US" dirty="0" smtClean="0"/>
          </a:p>
          <a:p>
            <a:pPr lvl="1"/>
            <a:r>
              <a:rPr lang="en-US" dirty="0" smtClean="0"/>
              <a:t>not </a:t>
            </a:r>
            <a:r>
              <a:rPr lang="en-US" dirty="0"/>
              <a:t>practical against RSA when long key </a:t>
            </a:r>
            <a:r>
              <a:rPr lang="en-US" dirty="0" smtClean="0"/>
              <a:t>lengths</a:t>
            </a:r>
            <a:endParaRPr lang="en-US" dirty="0"/>
          </a:p>
          <a:p>
            <a:r>
              <a:rPr lang="en-US" dirty="0" smtClean="0"/>
              <a:t>Factorization </a:t>
            </a:r>
            <a:r>
              <a:rPr lang="en-US" dirty="0"/>
              <a:t>Attack: </a:t>
            </a:r>
            <a:endParaRPr lang="en-US" dirty="0" smtClean="0"/>
          </a:p>
          <a:p>
            <a:pPr lvl="1"/>
            <a:r>
              <a:rPr lang="en-US" dirty="0" smtClean="0"/>
              <a:t>based </a:t>
            </a:r>
            <a:r>
              <a:rPr lang="en-US" dirty="0"/>
              <a:t>on the difficulty of factoring the product of two large prime numbers. </a:t>
            </a:r>
            <a:endParaRPr lang="en-US" dirty="0" smtClean="0"/>
          </a:p>
          <a:p>
            <a:pPr lvl="1"/>
            <a:r>
              <a:rPr lang="en-US" dirty="0" smtClean="0"/>
              <a:t>Attack aims </a:t>
            </a:r>
            <a:r>
              <a:rPr lang="en-US" dirty="0"/>
              <a:t>to find the prime factors of the modulus (n) to compute the private key. </a:t>
            </a:r>
            <a:endParaRPr lang="en-US" dirty="0" smtClean="0"/>
          </a:p>
          <a:p>
            <a:pPr lvl="1"/>
            <a:r>
              <a:rPr lang="en-US" dirty="0" smtClean="0"/>
              <a:t>Advanced </a:t>
            </a:r>
            <a:r>
              <a:rPr lang="en-US" dirty="0"/>
              <a:t>algorithms like Pollard's rho algorithm and the General Number Field Sieve (GNFS) have been developed to factor large numbers efficiently. </a:t>
            </a:r>
            <a:endParaRPr lang="en-US" dirty="0" smtClean="0"/>
          </a:p>
          <a:p>
            <a:pPr lvl="1"/>
            <a:r>
              <a:rPr lang="en-US" dirty="0" smtClean="0"/>
              <a:t>The </a:t>
            </a:r>
            <a:r>
              <a:rPr lang="en-US" dirty="0"/>
              <a:t>security of RSA relies on the difficulty of this factorization problem.</a:t>
            </a:r>
          </a:p>
          <a:p>
            <a:r>
              <a:rPr lang="en-US" dirty="0" smtClean="0"/>
              <a:t>Timing </a:t>
            </a:r>
            <a:r>
              <a:rPr lang="en-US" dirty="0"/>
              <a:t>Attacks: </a:t>
            </a:r>
            <a:endParaRPr lang="en-US" dirty="0" smtClean="0"/>
          </a:p>
          <a:p>
            <a:pPr lvl="1"/>
            <a:r>
              <a:rPr lang="en-US" dirty="0" smtClean="0"/>
              <a:t>Timing </a:t>
            </a:r>
            <a:r>
              <a:rPr lang="en-US" dirty="0"/>
              <a:t>attacks involve measuring the time it takes for an RSA operation to execute. </a:t>
            </a:r>
            <a:endParaRPr lang="en-US" dirty="0" smtClean="0"/>
          </a:p>
          <a:p>
            <a:pPr lvl="1"/>
            <a:r>
              <a:rPr lang="en-US" dirty="0" smtClean="0"/>
              <a:t>By </a:t>
            </a:r>
            <a:r>
              <a:rPr lang="en-US" dirty="0"/>
              <a:t>analyzing the timing variations, an attacker can gain information about the private key, particularly in scenarios where RSA operations take different amounts of time based on the input data</a:t>
            </a:r>
            <a:r>
              <a:rPr lang="en-US" dirty="0" smtClean="0"/>
              <a:t>.</a:t>
            </a:r>
            <a:endParaRPr lang="en-US" dirty="0"/>
          </a:p>
        </p:txBody>
      </p:sp>
    </p:spTree>
    <p:extLst>
      <p:ext uri="{BB962C8B-B14F-4D97-AF65-F5344CB8AC3E}">
        <p14:creationId xmlns:p14="http://schemas.microsoft.com/office/powerpoint/2010/main" val="300217968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Summary:Attacks</a:t>
            </a:r>
            <a:r>
              <a:rPr lang="en-IN" dirty="0"/>
              <a:t> on RSA</a:t>
            </a:r>
          </a:p>
        </p:txBody>
      </p:sp>
      <p:sp>
        <p:nvSpPr>
          <p:cNvPr id="3" name="Text Placeholder 2"/>
          <p:cNvSpPr>
            <a:spLocks noGrp="1"/>
          </p:cNvSpPr>
          <p:nvPr>
            <p:ph type="body" idx="1"/>
          </p:nvPr>
        </p:nvSpPr>
        <p:spPr/>
        <p:txBody>
          <a:bodyPr>
            <a:normAutofit/>
          </a:bodyPr>
          <a:lstStyle/>
          <a:p>
            <a:r>
              <a:rPr lang="en-US" dirty="0"/>
              <a:t>Chosen Plaintext Attack</a:t>
            </a:r>
            <a:r>
              <a:rPr lang="en-US" dirty="0" smtClean="0"/>
              <a:t>:</a:t>
            </a:r>
          </a:p>
          <a:p>
            <a:pPr lvl="1"/>
            <a:r>
              <a:rPr lang="en-US" dirty="0" smtClean="0"/>
              <a:t>attacker </a:t>
            </a:r>
            <a:r>
              <a:rPr lang="en-US" dirty="0"/>
              <a:t>can choose specific plaintexts and observe the corresponding </a:t>
            </a:r>
            <a:r>
              <a:rPr lang="en-US" dirty="0" err="1"/>
              <a:t>ciphertexts</a:t>
            </a:r>
            <a:r>
              <a:rPr lang="en-US" dirty="0"/>
              <a:t> produced by an RSA </a:t>
            </a:r>
            <a:endParaRPr lang="en-US" dirty="0" smtClean="0"/>
          </a:p>
          <a:p>
            <a:pPr lvl="1"/>
            <a:r>
              <a:rPr lang="en-US" dirty="0" smtClean="0"/>
              <a:t>With </a:t>
            </a:r>
            <a:r>
              <a:rPr lang="en-US" dirty="0"/>
              <a:t>enough pairs of plaintext/</a:t>
            </a:r>
            <a:r>
              <a:rPr lang="en-US" dirty="0" err="1"/>
              <a:t>ciphertext</a:t>
            </a:r>
            <a:r>
              <a:rPr lang="en-US" dirty="0"/>
              <a:t>, an attacker may be able to deduce information about the private key</a:t>
            </a:r>
            <a:r>
              <a:rPr lang="en-US" dirty="0" smtClean="0"/>
              <a:t>.</a:t>
            </a:r>
          </a:p>
          <a:p>
            <a:r>
              <a:rPr lang="en-US" dirty="0" err="1"/>
              <a:t>Ciphertext</a:t>
            </a:r>
            <a:r>
              <a:rPr lang="en-US" dirty="0"/>
              <a:t>-Only Attack: </a:t>
            </a:r>
          </a:p>
          <a:p>
            <a:pPr lvl="1"/>
            <a:r>
              <a:rPr lang="en-US" dirty="0"/>
              <a:t>attacker has access only to encrypted messages without knowledge of the corresponding plaintexts. </a:t>
            </a:r>
          </a:p>
          <a:p>
            <a:pPr lvl="1"/>
            <a:r>
              <a:rPr lang="en-US" dirty="0"/>
              <a:t>This is a challenging scenario, but in some cases, it may be possible to gain partial information about the plaintext or the private key.</a:t>
            </a:r>
          </a:p>
          <a:p>
            <a:pPr lvl="1"/>
            <a:endParaRPr lang="en-US" dirty="0"/>
          </a:p>
          <a:p>
            <a:endParaRPr lang="en-IN" dirty="0"/>
          </a:p>
          <a:p>
            <a:endParaRPr lang="en-IN" dirty="0"/>
          </a:p>
        </p:txBody>
      </p:sp>
    </p:spTree>
    <p:extLst>
      <p:ext uri="{BB962C8B-B14F-4D97-AF65-F5344CB8AC3E}">
        <p14:creationId xmlns:p14="http://schemas.microsoft.com/office/powerpoint/2010/main" val="409001382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Summary:Attacks</a:t>
            </a:r>
            <a:r>
              <a:rPr lang="en-IN" dirty="0"/>
              <a:t> on RSA</a:t>
            </a:r>
          </a:p>
        </p:txBody>
      </p:sp>
      <p:sp>
        <p:nvSpPr>
          <p:cNvPr id="3" name="Text Placeholder 2"/>
          <p:cNvSpPr>
            <a:spLocks noGrp="1"/>
          </p:cNvSpPr>
          <p:nvPr>
            <p:ph type="body" idx="1"/>
          </p:nvPr>
        </p:nvSpPr>
        <p:spPr/>
        <p:txBody>
          <a:bodyPr>
            <a:normAutofit lnSpcReduction="10000"/>
          </a:bodyPr>
          <a:lstStyle/>
          <a:p>
            <a:r>
              <a:rPr lang="en-US" dirty="0" smtClean="0"/>
              <a:t>Common </a:t>
            </a:r>
            <a:r>
              <a:rPr lang="en-US" dirty="0"/>
              <a:t>Modulus Attack: </a:t>
            </a:r>
            <a:endParaRPr lang="en-US" dirty="0" smtClean="0"/>
          </a:p>
          <a:p>
            <a:pPr lvl="1"/>
            <a:r>
              <a:rPr lang="en-US" dirty="0" smtClean="0"/>
              <a:t>attacker </a:t>
            </a:r>
            <a:r>
              <a:rPr lang="en-US" dirty="0"/>
              <a:t>has access to two different </a:t>
            </a:r>
            <a:r>
              <a:rPr lang="en-US" dirty="0" err="1"/>
              <a:t>ciphertexts</a:t>
            </a:r>
            <a:r>
              <a:rPr lang="en-US" dirty="0"/>
              <a:t> encrypted with the same RSA modulus but different public exponents. </a:t>
            </a:r>
            <a:endParaRPr lang="en-US" dirty="0" smtClean="0"/>
          </a:p>
          <a:p>
            <a:pPr lvl="1"/>
            <a:r>
              <a:rPr lang="en-US" dirty="0" smtClean="0"/>
              <a:t>By </a:t>
            </a:r>
            <a:r>
              <a:rPr lang="en-US" dirty="0"/>
              <a:t>exploiting mathematical relationships between these </a:t>
            </a:r>
            <a:r>
              <a:rPr lang="en-US" dirty="0" err="1"/>
              <a:t>ciphertexts</a:t>
            </a:r>
            <a:r>
              <a:rPr lang="en-US" dirty="0"/>
              <a:t>, an attacker may recover the plaintext</a:t>
            </a:r>
            <a:r>
              <a:rPr lang="en-US" dirty="0" smtClean="0"/>
              <a:t>.</a:t>
            </a:r>
          </a:p>
          <a:p>
            <a:r>
              <a:rPr lang="en-US" dirty="0"/>
              <a:t>Quantum Computing Attacks: </a:t>
            </a:r>
          </a:p>
          <a:p>
            <a:pPr lvl="1"/>
            <a:r>
              <a:rPr lang="en-US" dirty="0"/>
              <a:t>Quantum computers, if developed sufficiently, could potentially factor large numbers efficiently using algorithms e.g. Shor's algorithm. </a:t>
            </a:r>
          </a:p>
          <a:p>
            <a:pPr lvl="1"/>
            <a:r>
              <a:rPr lang="en-US" dirty="0"/>
              <a:t>This would render RSA encryption vulnerable, highlighting the need for post-quantum cryptographic solutions.</a:t>
            </a:r>
          </a:p>
          <a:p>
            <a:pPr lvl="1"/>
            <a:endParaRPr lang="en-US" dirty="0"/>
          </a:p>
          <a:p>
            <a:endParaRPr lang="en-IN" dirty="0"/>
          </a:p>
          <a:p>
            <a:endParaRPr lang="en-IN" dirty="0"/>
          </a:p>
        </p:txBody>
      </p:sp>
    </p:spTree>
    <p:extLst>
      <p:ext uri="{BB962C8B-B14F-4D97-AF65-F5344CB8AC3E}">
        <p14:creationId xmlns:p14="http://schemas.microsoft.com/office/powerpoint/2010/main" val="25724163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IN" dirty="0" smtClean="0">
                <a:solidFill>
                  <a:srgbClr val="C00000"/>
                </a:solidFill>
              </a:rPr>
              <a:t>Details- RSA attacks with examples</a:t>
            </a:r>
            <a:endParaRPr lang="en-IN" dirty="0">
              <a:solidFill>
                <a:srgbClr val="C00000"/>
              </a:solidFill>
            </a:endParaRPr>
          </a:p>
        </p:txBody>
      </p:sp>
      <p:sp>
        <p:nvSpPr>
          <p:cNvPr id="5" name="Subtitle 4"/>
          <p:cNvSpPr>
            <a:spLocks noGrp="1"/>
          </p:cNvSpPr>
          <p:nvPr>
            <p:ph type="subTitle" idx="1"/>
          </p:nvPr>
        </p:nvSpPr>
        <p:spPr/>
        <p:txBody>
          <a:bodyPr/>
          <a:lstStyle/>
          <a:p>
            <a:endParaRPr lang="en-IN"/>
          </a:p>
        </p:txBody>
      </p:sp>
    </p:spTree>
    <p:extLst>
      <p:ext uri="{BB962C8B-B14F-4D97-AF65-F5344CB8AC3E}">
        <p14:creationId xmlns:p14="http://schemas.microsoft.com/office/powerpoint/2010/main" val="239993595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Common Modulus Attack</a:t>
            </a:r>
            <a:br>
              <a:rPr lang="en-IN" dirty="0"/>
            </a:br>
            <a:endParaRPr lang="en-IN" dirty="0"/>
          </a:p>
        </p:txBody>
      </p:sp>
      <p:sp>
        <p:nvSpPr>
          <p:cNvPr id="3" name="Text Placeholder 2"/>
          <p:cNvSpPr>
            <a:spLocks noGrp="1"/>
          </p:cNvSpPr>
          <p:nvPr>
            <p:ph type="body" idx="1"/>
          </p:nvPr>
        </p:nvSpPr>
        <p:spPr/>
        <p:txBody>
          <a:bodyPr/>
          <a:lstStyle/>
          <a:p>
            <a:endParaRPr lang="en-IN"/>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3100" y="1332671"/>
            <a:ext cx="8124871" cy="36667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6675077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12" y="334755"/>
            <a:ext cx="7477396" cy="52808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451039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Symmetric Key cryptography</a:t>
            </a:r>
          </a:p>
        </p:txBody>
      </p:sp>
      <p:sp>
        <p:nvSpPr>
          <p:cNvPr id="3" name="Text Placeholder 2"/>
          <p:cNvSpPr>
            <a:spLocks noGrp="1"/>
          </p:cNvSpPr>
          <p:nvPr>
            <p:ph type="body" idx="1"/>
          </p:nvPr>
        </p:nvSpPr>
        <p:spPr/>
        <p:txBody>
          <a:bodyPr/>
          <a:lstStyle/>
          <a:p>
            <a:r>
              <a:rPr lang="en-IN" dirty="0" smtClean="0"/>
              <a:t>A group of 100 users needs how many symmetric keys in total?</a:t>
            </a:r>
          </a:p>
          <a:p>
            <a:pPr marL="50800" indent="0">
              <a:buNone/>
            </a:pPr>
            <a:endParaRPr lang="en-IN" dirty="0"/>
          </a:p>
        </p:txBody>
      </p:sp>
    </p:spTree>
    <p:extLst>
      <p:ext uri="{BB962C8B-B14F-4D97-AF65-F5344CB8AC3E}">
        <p14:creationId xmlns:p14="http://schemas.microsoft.com/office/powerpoint/2010/main" val="37644768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696" y="328956"/>
            <a:ext cx="7624066" cy="5048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8375002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4015" y="282161"/>
            <a:ext cx="7707056" cy="5283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1969077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3782" y="229565"/>
            <a:ext cx="7744151" cy="5127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655886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RSA Cryptanalysis: </a:t>
            </a:r>
            <a:r>
              <a:rPr lang="en-US" dirty="0" smtClean="0"/>
              <a:t>Timing </a:t>
            </a:r>
            <a:r>
              <a:rPr lang="en-US" dirty="0"/>
              <a:t>Attack (</a:t>
            </a:r>
            <a:r>
              <a:rPr lang="en-US" dirty="0" smtClean="0"/>
              <a:t>Theoretical)</a:t>
            </a:r>
            <a:endParaRPr lang="en-IN" dirty="0"/>
          </a:p>
        </p:txBody>
      </p:sp>
      <p:sp>
        <p:nvSpPr>
          <p:cNvPr id="3" name="Text Placeholder 2"/>
          <p:cNvSpPr>
            <a:spLocks noGrp="1"/>
          </p:cNvSpPr>
          <p:nvPr>
            <p:ph type="body" idx="1"/>
          </p:nvPr>
        </p:nvSpPr>
        <p:spPr/>
        <p:txBody>
          <a:bodyPr>
            <a:normAutofit fontScale="70000" lnSpcReduction="20000"/>
          </a:bodyPr>
          <a:lstStyle/>
          <a:p>
            <a:r>
              <a:rPr lang="en-US" dirty="0" smtClean="0"/>
              <a:t>Timing </a:t>
            </a:r>
            <a:r>
              <a:rPr lang="en-US" dirty="0"/>
              <a:t>attacks measure the time taken to perform cryptographic operations. </a:t>
            </a:r>
            <a:endParaRPr lang="en-US" dirty="0" smtClean="0"/>
          </a:p>
          <a:p>
            <a:r>
              <a:rPr lang="en-US" dirty="0" smtClean="0"/>
              <a:t>Let's </a:t>
            </a:r>
            <a:r>
              <a:rPr lang="en-US" dirty="0"/>
              <a:t>assume you're performing RSA encryption </a:t>
            </a:r>
            <a:r>
              <a:rPr lang="en-US" dirty="0" smtClean="0"/>
              <a:t>with </a:t>
            </a:r>
            <a:r>
              <a:rPr lang="en-US" dirty="0"/>
              <a:t>an insecure implementation that leaks information through timing variations. </a:t>
            </a:r>
            <a:endParaRPr lang="en-US" dirty="0" smtClean="0"/>
          </a:p>
          <a:p>
            <a:r>
              <a:rPr lang="en-US" dirty="0" smtClean="0"/>
              <a:t>You </a:t>
            </a:r>
            <a:r>
              <a:rPr lang="en-US" dirty="0"/>
              <a:t>collect timing data for multiple encryptions of the same </a:t>
            </a:r>
            <a:r>
              <a:rPr lang="en-US" dirty="0" smtClean="0"/>
              <a:t>plaintext.</a:t>
            </a:r>
          </a:p>
          <a:p>
            <a:pPr lvl="1"/>
            <a:r>
              <a:rPr lang="en-US" dirty="0" smtClean="0"/>
              <a:t>Encryption </a:t>
            </a:r>
            <a:r>
              <a:rPr lang="en-US" dirty="0"/>
              <a:t>1: 5 </a:t>
            </a:r>
            <a:r>
              <a:rPr lang="en-US" dirty="0" err="1" smtClean="0"/>
              <a:t>ms</a:t>
            </a:r>
            <a:endParaRPr lang="en-US" dirty="0" smtClean="0"/>
          </a:p>
          <a:p>
            <a:pPr lvl="1"/>
            <a:r>
              <a:rPr lang="en-US" dirty="0" smtClean="0"/>
              <a:t>Encryption </a:t>
            </a:r>
            <a:r>
              <a:rPr lang="en-US" dirty="0"/>
              <a:t>2: 4 </a:t>
            </a:r>
            <a:r>
              <a:rPr lang="en-US" dirty="0" err="1" smtClean="0"/>
              <a:t>ms</a:t>
            </a:r>
            <a:endParaRPr lang="en-US" dirty="0" smtClean="0"/>
          </a:p>
          <a:p>
            <a:pPr lvl="1"/>
            <a:r>
              <a:rPr lang="en-US" dirty="0" smtClean="0"/>
              <a:t>Encryption </a:t>
            </a:r>
            <a:r>
              <a:rPr lang="en-US" dirty="0"/>
              <a:t>3: 6 </a:t>
            </a:r>
            <a:r>
              <a:rPr lang="en-US" dirty="0" err="1"/>
              <a:t>ms</a:t>
            </a:r>
            <a:endParaRPr lang="en-US" dirty="0"/>
          </a:p>
          <a:p>
            <a:r>
              <a:rPr lang="en-US" dirty="0" smtClean="0"/>
              <a:t>From </a:t>
            </a:r>
            <a:r>
              <a:rPr lang="en-US" dirty="0"/>
              <a:t>the timing data, </a:t>
            </a:r>
            <a:r>
              <a:rPr lang="en-US" dirty="0" smtClean="0"/>
              <a:t>one might </a:t>
            </a:r>
            <a:r>
              <a:rPr lang="en-US" dirty="0"/>
              <a:t>observe that the encryption operation took longer for Encryption 3. </a:t>
            </a:r>
            <a:endParaRPr lang="en-US" dirty="0" smtClean="0"/>
          </a:p>
          <a:p>
            <a:r>
              <a:rPr lang="en-US" dirty="0" smtClean="0"/>
              <a:t>This </a:t>
            </a:r>
            <a:r>
              <a:rPr lang="en-US" dirty="0"/>
              <a:t>could indicate that the plaintext had a particular property or structure. </a:t>
            </a:r>
            <a:endParaRPr lang="en-US" dirty="0" smtClean="0"/>
          </a:p>
          <a:p>
            <a:r>
              <a:rPr lang="en-US" dirty="0" smtClean="0"/>
              <a:t>Over </a:t>
            </a:r>
            <a:r>
              <a:rPr lang="en-US" dirty="0"/>
              <a:t>time, </a:t>
            </a:r>
            <a:r>
              <a:rPr lang="en-US" dirty="0" smtClean="0"/>
              <a:t>one might </a:t>
            </a:r>
            <a:r>
              <a:rPr lang="en-US" dirty="0"/>
              <a:t>gather enough information to make educated guesses about the private key</a:t>
            </a:r>
            <a:r>
              <a:rPr lang="en-US" dirty="0" smtClean="0"/>
              <a:t>.</a:t>
            </a:r>
          </a:p>
          <a:p>
            <a:r>
              <a:rPr lang="en-US" dirty="0" smtClean="0"/>
              <a:t>In </a:t>
            </a:r>
            <a:r>
              <a:rPr lang="en-US" dirty="0"/>
              <a:t>practice, mitigating timing attacks requires implementing secure cryptographic libraries and protecting against side-channel attacks.</a:t>
            </a:r>
          </a:p>
          <a:p>
            <a:endParaRPr lang="en-US" dirty="0"/>
          </a:p>
          <a:p>
            <a:endParaRPr lang="en-IN" dirty="0"/>
          </a:p>
        </p:txBody>
      </p:sp>
    </p:spTree>
    <p:extLst>
      <p:ext uri="{BB962C8B-B14F-4D97-AF65-F5344CB8AC3E}">
        <p14:creationId xmlns:p14="http://schemas.microsoft.com/office/powerpoint/2010/main" val="144539798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0786" y="182631"/>
            <a:ext cx="8020114" cy="54528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272687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446" y="181112"/>
            <a:ext cx="8055001" cy="55537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5814270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1004" y="346764"/>
            <a:ext cx="8229915" cy="54378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257949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Cycling attack on RSA</a:t>
            </a:r>
            <a:endParaRPr lang="en-IN" dirty="0"/>
          </a:p>
        </p:txBody>
      </p:sp>
      <p:sp>
        <p:nvSpPr>
          <p:cNvPr id="3" name="Text Placeholder 2"/>
          <p:cNvSpPr>
            <a:spLocks noGrp="1"/>
          </p:cNvSpPr>
          <p:nvPr>
            <p:ph type="body" idx="1"/>
          </p:nvPr>
        </p:nvSpPr>
        <p:spPr/>
        <p:txBody>
          <a:bodyPr/>
          <a:lstStyle/>
          <a:p>
            <a:endParaRPr lang="en-IN"/>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266" y="1189381"/>
            <a:ext cx="5902463" cy="53412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6224887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RSA Cryptanalysis: </a:t>
            </a:r>
            <a:r>
              <a:rPr lang="en-US" dirty="0"/>
              <a:t>Factoring Small Modulus (Insecure Key Lengths):</a:t>
            </a:r>
            <a:br>
              <a:rPr lang="en-US" dirty="0"/>
            </a:br>
            <a:endParaRPr lang="en-IN" dirty="0"/>
          </a:p>
        </p:txBody>
      </p:sp>
      <p:sp>
        <p:nvSpPr>
          <p:cNvPr id="3" name="Text Placeholder 2"/>
          <p:cNvSpPr>
            <a:spLocks noGrp="1"/>
          </p:cNvSpPr>
          <p:nvPr>
            <p:ph type="body" idx="1"/>
          </p:nvPr>
        </p:nvSpPr>
        <p:spPr/>
        <p:txBody>
          <a:bodyPr>
            <a:normAutofit fontScale="85000" lnSpcReduction="10000"/>
          </a:bodyPr>
          <a:lstStyle/>
          <a:p>
            <a:pPr marL="50800" indent="0">
              <a:buNone/>
            </a:pPr>
            <a:r>
              <a:rPr lang="en-US" dirty="0" smtClean="0"/>
              <a:t>Problem: Suppose </a:t>
            </a:r>
            <a:r>
              <a:rPr lang="en-US" dirty="0"/>
              <a:t>you have an RSA public key </a:t>
            </a:r>
            <a:r>
              <a:rPr lang="en-US" dirty="0" smtClean="0"/>
              <a:t>: {3,187}. You </a:t>
            </a:r>
            <a:r>
              <a:rPr lang="en-US" dirty="0"/>
              <a:t>want to find the private key (d) and factor the modulus. </a:t>
            </a:r>
            <a:endParaRPr lang="en-US" dirty="0" smtClean="0"/>
          </a:p>
          <a:p>
            <a:r>
              <a:rPr lang="en-US" dirty="0" smtClean="0"/>
              <a:t>First</a:t>
            </a:r>
            <a:r>
              <a:rPr lang="en-US" dirty="0"/>
              <a:t>, you need to find the prime factors of </a:t>
            </a:r>
            <a:r>
              <a:rPr lang="en-US" dirty="0" smtClean="0"/>
              <a:t>187.</a:t>
            </a:r>
          </a:p>
          <a:p>
            <a:pPr lvl="1"/>
            <a:r>
              <a:rPr lang="en-US" dirty="0" smtClean="0"/>
              <a:t>Attempt </a:t>
            </a:r>
            <a:r>
              <a:rPr lang="en-US" dirty="0"/>
              <a:t>to factor </a:t>
            </a:r>
            <a:r>
              <a:rPr lang="en-US" dirty="0" smtClean="0"/>
              <a:t>187:</a:t>
            </a:r>
          </a:p>
          <a:p>
            <a:pPr lvl="1"/>
            <a:r>
              <a:rPr lang="en-US" dirty="0" smtClean="0"/>
              <a:t>11 </a:t>
            </a:r>
            <a:r>
              <a:rPr lang="en-US" dirty="0"/>
              <a:t>x 17 = 187</a:t>
            </a:r>
          </a:p>
          <a:p>
            <a:r>
              <a:rPr lang="en-US" dirty="0" smtClean="0"/>
              <a:t>Calculate </a:t>
            </a:r>
            <a:r>
              <a:rPr lang="en-US" dirty="0"/>
              <a:t>ϕ(n) = (11-1)(17-1) = 160</a:t>
            </a:r>
          </a:p>
          <a:p>
            <a:r>
              <a:rPr lang="en-US" dirty="0" smtClean="0"/>
              <a:t>Compute </a:t>
            </a:r>
            <a:r>
              <a:rPr lang="en-US" dirty="0"/>
              <a:t>the private exponent (d) as the modular multiplicative inverse of 3 modulo 160. In this case, d = 107.</a:t>
            </a:r>
          </a:p>
          <a:p>
            <a:r>
              <a:rPr lang="en-US" dirty="0" smtClean="0"/>
              <a:t>With </a:t>
            </a:r>
            <a:r>
              <a:rPr lang="en-US" dirty="0"/>
              <a:t>this small modulus, RSA is insecure, and it's possible to factor the modulus and compute the private key efficiently. </a:t>
            </a:r>
            <a:r>
              <a:rPr lang="en-US" dirty="0">
                <a:solidFill>
                  <a:srgbClr val="00B050"/>
                </a:solidFill>
              </a:rPr>
              <a:t>Real-world RSA implementations use much larger moduli (e.g., 2048 bits or more) to resist factorization attacks.</a:t>
            </a:r>
            <a:endParaRPr lang="en-IN" dirty="0">
              <a:solidFill>
                <a:srgbClr val="00B050"/>
              </a:solidFill>
            </a:endParaRPr>
          </a:p>
        </p:txBody>
      </p:sp>
    </p:spTree>
    <p:extLst>
      <p:ext uri="{BB962C8B-B14F-4D97-AF65-F5344CB8AC3E}">
        <p14:creationId xmlns:p14="http://schemas.microsoft.com/office/powerpoint/2010/main" val="204043827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RSA Cryptanalysis: </a:t>
            </a:r>
            <a:r>
              <a:rPr lang="en-US" dirty="0"/>
              <a:t>Factoring Small Modulus (Insecure Key </a:t>
            </a:r>
            <a:r>
              <a:rPr lang="en-US" dirty="0" smtClean="0"/>
              <a:t>Lengths)</a:t>
            </a:r>
            <a:endParaRPr lang="en-IN" dirty="0"/>
          </a:p>
        </p:txBody>
      </p:sp>
      <p:sp>
        <p:nvSpPr>
          <p:cNvPr id="3" name="Text Placeholder 2"/>
          <p:cNvSpPr>
            <a:spLocks noGrp="1"/>
          </p:cNvSpPr>
          <p:nvPr>
            <p:ph type="body" idx="1"/>
          </p:nvPr>
        </p:nvSpPr>
        <p:spPr>
          <a:xfrm>
            <a:off x="700004" y="1324629"/>
            <a:ext cx="8229600" cy="4982653"/>
          </a:xfrm>
        </p:spPr>
        <p:txBody>
          <a:bodyPr>
            <a:normAutofit fontScale="62500" lnSpcReduction="20000"/>
          </a:bodyPr>
          <a:lstStyle/>
          <a:p>
            <a:r>
              <a:rPr lang="en-IN" b="1" dirty="0" smtClean="0"/>
              <a:t>Key = {3,33}</a:t>
            </a:r>
          </a:p>
          <a:p>
            <a:r>
              <a:rPr lang="en-IN" b="1" dirty="0" smtClean="0"/>
              <a:t>Factorize N:  </a:t>
            </a:r>
            <a:r>
              <a:rPr lang="en-IN" dirty="0"/>
              <a:t/>
            </a:r>
            <a:br>
              <a:rPr lang="en-IN" dirty="0"/>
            </a:br>
            <a:r>
              <a:rPr lang="en-IN" dirty="0" smtClean="0"/>
              <a:t>N=33 can </a:t>
            </a:r>
            <a:r>
              <a:rPr lang="en-IN" dirty="0"/>
              <a:t>be expressed as </a:t>
            </a:r>
            <a:r>
              <a:rPr lang="en-IN" dirty="0" smtClean="0"/>
              <a:t>33=3×11</a:t>
            </a:r>
            <a:r>
              <a:rPr lang="en-IN" dirty="0"/>
              <a:t/>
            </a:r>
            <a:br>
              <a:rPr lang="en-IN" dirty="0"/>
            </a:br>
            <a:r>
              <a:rPr lang="en-IN" dirty="0"/>
              <a:t>So, </a:t>
            </a:r>
            <a:r>
              <a:rPr lang="en-IN" dirty="0" smtClean="0"/>
              <a:t>p=3 and q=11</a:t>
            </a:r>
            <a:endParaRPr lang="en-IN" dirty="0"/>
          </a:p>
          <a:p>
            <a:r>
              <a:rPr lang="en-IN" b="1" dirty="0"/>
              <a:t>Calculate </a:t>
            </a:r>
            <a:r>
              <a:rPr lang="el-GR" b="1" dirty="0"/>
              <a:t>ϕ(</a:t>
            </a:r>
            <a:r>
              <a:rPr lang="en-IN" b="1" dirty="0"/>
              <a:t>N</a:t>
            </a:r>
            <a:r>
              <a:rPr lang="en-IN" b="1" dirty="0" smtClean="0"/>
              <a:t>) = 2 * 10 =20</a:t>
            </a:r>
            <a:r>
              <a:rPr lang="en-IN" dirty="0"/>
              <a:t/>
            </a:r>
            <a:br>
              <a:rPr lang="en-IN" dirty="0"/>
            </a:br>
            <a:endParaRPr lang="en-IN" dirty="0"/>
          </a:p>
          <a:p>
            <a:r>
              <a:rPr lang="en-IN" b="1" dirty="0"/>
              <a:t>Public key </a:t>
            </a:r>
            <a:r>
              <a:rPr lang="en-IN" b="1" dirty="0" smtClean="0"/>
              <a:t>e: </a:t>
            </a:r>
            <a:r>
              <a:rPr lang="en-IN" dirty="0" smtClean="0"/>
              <a:t>Assume e=3 ‘e’ </a:t>
            </a:r>
            <a:r>
              <a:rPr lang="en-IN" dirty="0"/>
              <a:t>must satisfy 1&lt;e&lt;</a:t>
            </a:r>
            <a:r>
              <a:rPr lang="el-GR" dirty="0"/>
              <a:t>ϕ(</a:t>
            </a:r>
            <a:r>
              <a:rPr lang="en-IN" dirty="0"/>
              <a:t>N</a:t>
            </a:r>
            <a:r>
              <a:rPr lang="en-IN" dirty="0" smtClean="0"/>
              <a:t>) and </a:t>
            </a:r>
            <a:r>
              <a:rPr lang="en-IN" dirty="0" err="1"/>
              <a:t>gcd</a:t>
            </a:r>
            <a:r>
              <a:rPr lang="en-IN" dirty="0"/>
              <a:t>⁡(e,</a:t>
            </a:r>
            <a:r>
              <a:rPr lang="el-GR" dirty="0"/>
              <a:t>ϕ(</a:t>
            </a:r>
            <a:r>
              <a:rPr lang="en-IN" dirty="0"/>
              <a:t>N))=</a:t>
            </a:r>
            <a:r>
              <a:rPr lang="en-IN" dirty="0" smtClean="0"/>
              <a:t>1</a:t>
            </a:r>
          </a:p>
          <a:p>
            <a:r>
              <a:rPr lang="en-IN" dirty="0" smtClean="0"/>
              <a:t> </a:t>
            </a:r>
            <a:r>
              <a:rPr lang="en-IN" dirty="0"/>
              <a:t>Here, </a:t>
            </a:r>
            <a:r>
              <a:rPr lang="en-IN" dirty="0" err="1"/>
              <a:t>gcd</a:t>
            </a:r>
            <a:r>
              <a:rPr lang="en-IN" dirty="0"/>
              <a:t>⁡(3,20)=</a:t>
            </a:r>
            <a:r>
              <a:rPr lang="en-IN" dirty="0" smtClean="0"/>
              <a:t>1 so e </a:t>
            </a:r>
            <a:r>
              <a:rPr lang="en-IN" dirty="0"/>
              <a:t>is valid.</a:t>
            </a:r>
          </a:p>
          <a:p>
            <a:r>
              <a:rPr lang="en-IN" b="1" dirty="0"/>
              <a:t>Private key </a:t>
            </a:r>
            <a:r>
              <a:rPr lang="en-IN" b="1" dirty="0" smtClean="0"/>
              <a:t>d : </a:t>
            </a:r>
            <a:r>
              <a:rPr lang="en-IN" dirty="0" smtClean="0"/>
              <a:t>d </a:t>
            </a:r>
            <a:r>
              <a:rPr lang="en-IN" dirty="0"/>
              <a:t>is the modular multiplicative inverse of </a:t>
            </a:r>
            <a:r>
              <a:rPr lang="en-IN" dirty="0" smtClean="0"/>
              <a:t>e </a:t>
            </a:r>
            <a:r>
              <a:rPr lang="en-IN" dirty="0"/>
              <a:t>modulo </a:t>
            </a:r>
            <a:r>
              <a:rPr lang="el-GR" dirty="0"/>
              <a:t>ϕ(</a:t>
            </a:r>
            <a:r>
              <a:rPr lang="en-IN" dirty="0"/>
              <a:t>N</a:t>
            </a:r>
            <a:r>
              <a:rPr lang="en-IN" dirty="0" smtClean="0"/>
              <a:t>)</a:t>
            </a:r>
          </a:p>
          <a:p>
            <a:pPr marL="50800" indent="0">
              <a:buNone/>
            </a:pPr>
            <a:r>
              <a:rPr lang="en-IN" dirty="0" smtClean="0"/>
              <a:t>Solve e*d</a:t>
            </a:r>
            <a:r>
              <a:rPr lang="en-IN" dirty="0"/>
              <a:t>≡</a:t>
            </a:r>
            <a:r>
              <a:rPr lang="en-IN" dirty="0" smtClean="0"/>
              <a:t>1 mod</a:t>
            </a:r>
            <a:r>
              <a:rPr lang="en-IN" dirty="0"/>
              <a:t>  </a:t>
            </a:r>
            <a:r>
              <a:rPr lang="el-GR" dirty="0"/>
              <a:t>ϕ(</a:t>
            </a:r>
            <a:r>
              <a:rPr lang="en-IN" dirty="0"/>
              <a:t>N</a:t>
            </a:r>
            <a:r>
              <a:rPr lang="en-IN" dirty="0" smtClean="0"/>
              <a:t>)</a:t>
            </a:r>
            <a:r>
              <a:rPr lang="en-IN" dirty="0"/>
              <a:t/>
            </a:r>
            <a:br>
              <a:rPr lang="en-IN" dirty="0"/>
            </a:br>
            <a:r>
              <a:rPr lang="en-IN" dirty="0" smtClean="0"/>
              <a:t>3*d</a:t>
            </a:r>
            <a:r>
              <a:rPr lang="en-IN" dirty="0"/>
              <a:t>≡</a:t>
            </a:r>
            <a:r>
              <a:rPr lang="en-IN" dirty="0" smtClean="0"/>
              <a:t>1 mod</a:t>
            </a:r>
            <a:r>
              <a:rPr lang="en-IN" dirty="0"/>
              <a:t>  </a:t>
            </a:r>
            <a:r>
              <a:rPr lang="en-IN" dirty="0" smtClean="0"/>
              <a:t>20 </a:t>
            </a:r>
          </a:p>
          <a:p>
            <a:pPr marL="50800" indent="0">
              <a:buNone/>
            </a:pPr>
            <a:r>
              <a:rPr lang="en-IN" dirty="0" smtClean="0"/>
              <a:t>Using </a:t>
            </a:r>
            <a:r>
              <a:rPr lang="en-IN" dirty="0"/>
              <a:t>the extended Euclidean algorithm</a:t>
            </a:r>
            <a:r>
              <a:rPr lang="en-IN" dirty="0" smtClean="0"/>
              <a:t>: d=7</a:t>
            </a:r>
            <a:endParaRPr lang="en-IN" dirty="0"/>
          </a:p>
          <a:p>
            <a:r>
              <a:rPr lang="en-IN" b="1" dirty="0"/>
              <a:t>Break </a:t>
            </a:r>
            <a:r>
              <a:rPr lang="en-IN" b="1" dirty="0" smtClean="0"/>
              <a:t>RSA</a:t>
            </a:r>
            <a:r>
              <a:rPr lang="en-IN" dirty="0"/>
              <a:t/>
            </a:r>
            <a:br>
              <a:rPr lang="en-IN" dirty="0"/>
            </a:br>
            <a:r>
              <a:rPr lang="en-IN" dirty="0"/>
              <a:t>Using the factorization of </a:t>
            </a:r>
            <a:r>
              <a:rPr lang="en-IN" dirty="0" smtClean="0"/>
              <a:t>N</a:t>
            </a:r>
            <a:r>
              <a:rPr lang="en-IN" dirty="0"/>
              <a:t>, the private key </a:t>
            </a:r>
            <a:r>
              <a:rPr lang="en-IN" dirty="0" smtClean="0"/>
              <a:t>d </a:t>
            </a:r>
            <a:r>
              <a:rPr lang="en-IN" dirty="0"/>
              <a:t>can now be computed. </a:t>
            </a:r>
            <a:r>
              <a:rPr lang="en-IN" dirty="0" smtClean="0"/>
              <a:t>With d, </a:t>
            </a:r>
            <a:r>
              <a:rPr lang="en-IN" dirty="0"/>
              <a:t>you can decrypt any </a:t>
            </a:r>
            <a:r>
              <a:rPr lang="en-IN" dirty="0" err="1"/>
              <a:t>ciphertext</a:t>
            </a:r>
            <a:r>
              <a:rPr lang="en-IN" dirty="0"/>
              <a:t> encrypted with the public key (</a:t>
            </a:r>
            <a:r>
              <a:rPr lang="en-IN" dirty="0" err="1"/>
              <a:t>N,e</a:t>
            </a:r>
            <a:r>
              <a:rPr lang="en-IN" dirty="0" smtClean="0"/>
              <a:t>)</a:t>
            </a:r>
            <a:endParaRPr lang="en-IN" dirty="0"/>
          </a:p>
          <a:p>
            <a:r>
              <a:rPr lang="en-IN" dirty="0"/>
              <a:t>This is a toy example; real RSA uses large N</a:t>
            </a:r>
            <a:r>
              <a:rPr lang="en-IN" dirty="0" smtClean="0"/>
              <a:t> </a:t>
            </a:r>
            <a:r>
              <a:rPr lang="en-IN" dirty="0"/>
              <a:t>(hundreds of digits) to make factorization infeasible.</a:t>
            </a:r>
          </a:p>
          <a:p>
            <a:endParaRPr lang="en-IN" dirty="0"/>
          </a:p>
        </p:txBody>
      </p:sp>
    </p:spTree>
    <p:extLst>
      <p:ext uri="{BB962C8B-B14F-4D97-AF65-F5344CB8AC3E}">
        <p14:creationId xmlns:p14="http://schemas.microsoft.com/office/powerpoint/2010/main" val="30664661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Symmetric Key cryptography</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p:txBody>
              <a:bodyPr>
                <a:normAutofit lnSpcReduction="10000"/>
              </a:bodyPr>
              <a:lstStyle/>
              <a:p>
                <a:r>
                  <a:rPr lang="en-IN" dirty="0" smtClean="0"/>
                  <a:t>A group of 100 users needs how many symmetric keys in total?</a:t>
                </a:r>
              </a:p>
              <a:p>
                <a:pPr marL="50800" indent="0">
                  <a:buNone/>
                </a:pPr>
                <a14:m>
                  <m:oMathPara xmlns:m="http://schemas.openxmlformats.org/officeDocument/2006/math">
                    <m:oMathParaPr>
                      <m:jc m:val="centerGroup"/>
                    </m:oMathParaPr>
                    <m:oMath xmlns:m="http://schemas.openxmlformats.org/officeDocument/2006/math">
                      <m:r>
                        <a:rPr lang="en-IN" b="0" i="1" smtClean="0">
                          <a:latin typeface="Cambria Math"/>
                        </a:rPr>
                        <m:t>𝑁𝑜</m:t>
                      </m:r>
                      <m:r>
                        <a:rPr lang="en-IN" b="0" i="1" smtClean="0">
                          <a:latin typeface="Cambria Math"/>
                        </a:rPr>
                        <m:t> </m:t>
                      </m:r>
                      <m:r>
                        <a:rPr lang="en-IN" b="0" i="1" smtClean="0">
                          <a:latin typeface="Cambria Math"/>
                        </a:rPr>
                        <m:t>𝑜𝑓</m:t>
                      </m:r>
                      <m:r>
                        <a:rPr lang="en-IN" b="0" i="1" smtClean="0">
                          <a:latin typeface="Cambria Math"/>
                        </a:rPr>
                        <m:t> </m:t>
                      </m:r>
                      <m:r>
                        <a:rPr lang="en-IN" b="0" i="1" smtClean="0">
                          <a:latin typeface="Cambria Math"/>
                        </a:rPr>
                        <m:t>𝑘𝑒𝑦𝑠</m:t>
                      </m:r>
                      <m:r>
                        <a:rPr lang="en-IN" b="0" i="1" smtClean="0">
                          <a:latin typeface="Cambria Math"/>
                        </a:rPr>
                        <m:t> </m:t>
                      </m:r>
                      <m:r>
                        <a:rPr lang="en-IN" b="0" i="1" smtClean="0">
                          <a:latin typeface="Cambria Math"/>
                        </a:rPr>
                        <m:t>𝑛𝑒𝑒𝑑𝑒𝑑</m:t>
                      </m:r>
                      <m:r>
                        <a:rPr lang="en-IN" b="0" i="1" smtClean="0">
                          <a:latin typeface="Cambria Math"/>
                        </a:rPr>
                        <m:t>=</m:t>
                      </m:r>
                      <m:f>
                        <m:fPr>
                          <m:ctrlPr>
                            <a:rPr lang="en-IN" b="0" i="1" smtClean="0">
                              <a:latin typeface="Cambria Math"/>
                            </a:rPr>
                          </m:ctrlPr>
                        </m:fPr>
                        <m:num>
                          <m:r>
                            <a:rPr lang="en-IN" b="0" i="1" smtClean="0">
                              <a:latin typeface="Cambria Math"/>
                            </a:rPr>
                            <m:t>𝑛</m:t>
                          </m:r>
                          <m:d>
                            <m:dPr>
                              <m:ctrlPr>
                                <a:rPr lang="en-IN" b="0" i="1" smtClean="0">
                                  <a:latin typeface="Cambria Math"/>
                                </a:rPr>
                              </m:ctrlPr>
                            </m:dPr>
                            <m:e>
                              <m:r>
                                <a:rPr lang="en-IN" b="0" i="1" smtClean="0">
                                  <a:latin typeface="Cambria Math"/>
                                </a:rPr>
                                <m:t>𝑛</m:t>
                              </m:r>
                              <m:r>
                                <a:rPr lang="en-IN" b="0" i="1" smtClean="0">
                                  <a:latin typeface="Cambria Math"/>
                                </a:rPr>
                                <m:t>−1</m:t>
                              </m:r>
                            </m:e>
                          </m:d>
                        </m:num>
                        <m:den>
                          <m:r>
                            <a:rPr lang="en-IN" b="0" i="1" smtClean="0">
                              <a:latin typeface="Cambria Math"/>
                            </a:rPr>
                            <m:t>2</m:t>
                          </m:r>
                        </m:den>
                      </m:f>
                    </m:oMath>
                  </m:oMathPara>
                </a14:m>
                <a:endParaRPr lang="en-IN" b="0" dirty="0" smtClean="0"/>
              </a:p>
              <a:p>
                <a:pPr marL="50800" indent="0">
                  <a:buNone/>
                </a:pPr>
                <a14:m>
                  <m:oMathPara xmlns:m="http://schemas.openxmlformats.org/officeDocument/2006/math">
                    <m:oMathParaPr>
                      <m:jc m:val="centerGroup"/>
                    </m:oMathParaPr>
                    <m:oMath xmlns:m="http://schemas.openxmlformats.org/officeDocument/2006/math">
                      <m:r>
                        <a:rPr lang="en-IN" b="0" i="1" smtClean="0">
                          <a:latin typeface="Cambria Math"/>
                        </a:rPr>
                        <m:t>=100∗</m:t>
                      </m:r>
                      <m:f>
                        <m:fPr>
                          <m:ctrlPr>
                            <a:rPr lang="en-IN" b="0" i="1" smtClean="0">
                              <a:latin typeface="Cambria Math"/>
                            </a:rPr>
                          </m:ctrlPr>
                        </m:fPr>
                        <m:num>
                          <m:r>
                            <a:rPr lang="en-IN" b="0" i="1" smtClean="0">
                              <a:latin typeface="Cambria Math"/>
                            </a:rPr>
                            <m:t>100−1</m:t>
                          </m:r>
                        </m:num>
                        <m:den>
                          <m:r>
                            <a:rPr lang="en-IN" b="0" i="1" smtClean="0">
                              <a:latin typeface="Cambria Math"/>
                            </a:rPr>
                            <m:t>2</m:t>
                          </m:r>
                        </m:den>
                      </m:f>
                    </m:oMath>
                  </m:oMathPara>
                </a14:m>
                <a:endParaRPr lang="en-IN" b="0" dirty="0" smtClean="0"/>
              </a:p>
              <a:p>
                <a:pPr marL="50800" indent="0">
                  <a:buNone/>
                </a:pPr>
                <a:endParaRPr lang="en-IN" b="0" dirty="0" smtClean="0"/>
              </a:p>
              <a:p>
                <a:pPr marL="50800" indent="0">
                  <a:buNone/>
                </a:pPr>
                <a14:m>
                  <m:oMathPara xmlns:m="http://schemas.openxmlformats.org/officeDocument/2006/math">
                    <m:oMathParaPr>
                      <m:jc m:val="centerGroup"/>
                    </m:oMathParaPr>
                    <m:oMath xmlns:m="http://schemas.openxmlformats.org/officeDocument/2006/math">
                      <m:r>
                        <a:rPr lang="en-IN" b="0" i="1" smtClean="0">
                          <a:latin typeface="Cambria Math"/>
                        </a:rPr>
                        <m:t>=100∗</m:t>
                      </m:r>
                      <m:f>
                        <m:fPr>
                          <m:ctrlPr>
                            <a:rPr lang="en-IN" b="0" i="1" smtClean="0">
                              <a:latin typeface="Cambria Math"/>
                            </a:rPr>
                          </m:ctrlPr>
                        </m:fPr>
                        <m:num>
                          <m:r>
                            <a:rPr lang="en-IN" b="0" i="1" smtClean="0">
                              <a:latin typeface="Cambria Math"/>
                            </a:rPr>
                            <m:t>99</m:t>
                          </m:r>
                        </m:num>
                        <m:den>
                          <m:r>
                            <a:rPr lang="en-IN" b="0" i="1" smtClean="0">
                              <a:latin typeface="Cambria Math"/>
                            </a:rPr>
                            <m:t>2</m:t>
                          </m:r>
                        </m:den>
                      </m:f>
                    </m:oMath>
                  </m:oMathPara>
                </a14:m>
                <a:endParaRPr lang="en-IN" b="0" dirty="0" smtClean="0"/>
              </a:p>
              <a:p>
                <a:pPr marL="50800" indent="0">
                  <a:buNone/>
                </a:pPr>
                <a:endParaRPr lang="en-IN" b="0" dirty="0" smtClean="0"/>
              </a:p>
              <a:p>
                <a:pPr marL="50800" indent="0">
                  <a:buNone/>
                </a:pPr>
                <a14:m>
                  <m:oMathPara xmlns:m="http://schemas.openxmlformats.org/officeDocument/2006/math">
                    <m:oMathParaPr>
                      <m:jc m:val="left"/>
                    </m:oMathParaPr>
                    <m:oMath xmlns:m="http://schemas.openxmlformats.org/officeDocument/2006/math">
                      <m:r>
                        <a:rPr lang="en-IN" b="0" i="1" smtClean="0">
                          <a:latin typeface="Cambria Math"/>
                        </a:rPr>
                        <m:t>𝑁𝑜</m:t>
                      </m:r>
                      <m:r>
                        <a:rPr lang="en-IN" b="0" i="1" smtClean="0">
                          <a:latin typeface="Cambria Math"/>
                        </a:rPr>
                        <m:t> </m:t>
                      </m:r>
                      <m:r>
                        <a:rPr lang="en-IN" b="0" i="1" smtClean="0">
                          <a:latin typeface="Cambria Math"/>
                        </a:rPr>
                        <m:t>𝑜𝑓</m:t>
                      </m:r>
                      <m:r>
                        <a:rPr lang="en-IN" b="0" i="1" smtClean="0">
                          <a:latin typeface="Cambria Math"/>
                        </a:rPr>
                        <m:t> </m:t>
                      </m:r>
                      <m:r>
                        <a:rPr lang="en-IN" b="0" i="1" smtClean="0">
                          <a:latin typeface="Cambria Math"/>
                        </a:rPr>
                        <m:t>𝑠h𝑎𝑟𝑒𝑑</m:t>
                      </m:r>
                      <m:r>
                        <a:rPr lang="en-IN" b="0" i="1" smtClean="0">
                          <a:latin typeface="Cambria Math"/>
                        </a:rPr>
                        <m:t> </m:t>
                      </m:r>
                      <m:r>
                        <a:rPr lang="en-IN" b="0" i="1" smtClean="0">
                          <a:latin typeface="Cambria Math"/>
                        </a:rPr>
                        <m:t>𝑠𝑒𝑐𝑟𝑒𝑡</m:t>
                      </m:r>
                      <m:r>
                        <a:rPr lang="en-IN" b="0" i="1" smtClean="0">
                          <a:latin typeface="Cambria Math"/>
                        </a:rPr>
                        <m:t> </m:t>
                      </m:r>
                      <m:r>
                        <a:rPr lang="en-IN" b="0" i="1" smtClean="0">
                          <a:latin typeface="Cambria Math"/>
                        </a:rPr>
                        <m:t>𝑘𝑒𝑦𝑠</m:t>
                      </m:r>
                      <m:r>
                        <a:rPr lang="en-IN" b="0" i="1" smtClean="0">
                          <a:latin typeface="Cambria Math"/>
                        </a:rPr>
                        <m:t>=4950</m:t>
                      </m:r>
                    </m:oMath>
                  </m:oMathPara>
                </a14:m>
                <a:endParaRPr lang="en-IN" b="0" dirty="0" smtClean="0"/>
              </a:p>
              <a:p>
                <a:pPr marL="50800" indent="0">
                  <a:buNone/>
                </a:pPr>
                <a:endParaRPr lang="en-IN" dirty="0" smtClean="0"/>
              </a:p>
              <a:p>
                <a:pPr marL="50800" indent="0">
                  <a:buNone/>
                </a:pPr>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blipFill rotWithShape="1">
                <a:blip r:embed="rId2"/>
                <a:stretch>
                  <a:fillRect l="-741" t="-404"/>
                </a:stretch>
              </a:blipFill>
            </p:spPr>
            <p:txBody>
              <a:bodyPr/>
              <a:lstStyle/>
              <a:p>
                <a:r>
                  <a:rPr lang="en-IN">
                    <a:noFill/>
                  </a:rPr>
                  <a:t> </a:t>
                </a:r>
              </a:p>
            </p:txBody>
          </p:sp>
        </mc:Fallback>
      </mc:AlternateContent>
    </p:spTree>
    <p:extLst>
      <p:ext uri="{BB962C8B-B14F-4D97-AF65-F5344CB8AC3E}">
        <p14:creationId xmlns:p14="http://schemas.microsoft.com/office/powerpoint/2010/main" val="340784379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RSA Cryptanalysis: </a:t>
            </a:r>
            <a:r>
              <a:rPr lang="en-US" dirty="0" smtClean="0"/>
              <a:t>Chosen </a:t>
            </a:r>
            <a:r>
              <a:rPr lang="en-US" dirty="0"/>
              <a:t>Plaintext Attack (Theoretical</a:t>
            </a:r>
            <a:r>
              <a:rPr lang="en-US" dirty="0" smtClean="0"/>
              <a:t>)</a:t>
            </a:r>
            <a:r>
              <a:rPr lang="en-US" dirty="0"/>
              <a:t/>
            </a:r>
            <a:br>
              <a:rPr lang="en-US" dirty="0"/>
            </a:br>
            <a:endParaRPr lang="en-IN" dirty="0"/>
          </a:p>
        </p:txBody>
      </p:sp>
      <p:sp>
        <p:nvSpPr>
          <p:cNvPr id="3" name="Text Placeholder 2"/>
          <p:cNvSpPr>
            <a:spLocks noGrp="1"/>
          </p:cNvSpPr>
          <p:nvPr>
            <p:ph type="body" idx="1"/>
          </p:nvPr>
        </p:nvSpPr>
        <p:spPr>
          <a:xfrm>
            <a:off x="680126" y="1076151"/>
            <a:ext cx="8229600" cy="5225258"/>
          </a:xfrm>
        </p:spPr>
        <p:txBody>
          <a:bodyPr>
            <a:normAutofit fontScale="85000" lnSpcReduction="10000"/>
          </a:bodyPr>
          <a:lstStyle/>
          <a:p>
            <a:r>
              <a:rPr lang="en-US" dirty="0" smtClean="0"/>
              <a:t>An attacker can </a:t>
            </a:r>
            <a:r>
              <a:rPr lang="en-US" dirty="0"/>
              <a:t>choose plaintexts to be encrypted and observe the resulting </a:t>
            </a:r>
            <a:r>
              <a:rPr lang="en-US" dirty="0" err="1"/>
              <a:t>ciphertexts</a:t>
            </a:r>
            <a:r>
              <a:rPr lang="en-US" dirty="0"/>
              <a:t>. </a:t>
            </a:r>
            <a:endParaRPr lang="en-US" dirty="0" smtClean="0"/>
          </a:p>
          <a:p>
            <a:r>
              <a:rPr lang="en-US" dirty="0" smtClean="0"/>
              <a:t>This </a:t>
            </a:r>
            <a:r>
              <a:rPr lang="en-US" dirty="0"/>
              <a:t>scenario is </a:t>
            </a:r>
            <a:r>
              <a:rPr lang="en-US" b="1" dirty="0"/>
              <a:t>highly simplified</a:t>
            </a:r>
            <a:r>
              <a:rPr lang="en-US" dirty="0"/>
              <a:t> for illustration purposes:</a:t>
            </a:r>
          </a:p>
          <a:p>
            <a:r>
              <a:rPr lang="en-US" dirty="0" smtClean="0"/>
              <a:t>Attacker </a:t>
            </a:r>
            <a:r>
              <a:rPr lang="en-US" dirty="0"/>
              <a:t>chooses plaintexts P1 = 10 and P2 = 20.</a:t>
            </a:r>
          </a:p>
          <a:p>
            <a:r>
              <a:rPr lang="en-US" dirty="0" smtClean="0"/>
              <a:t>Encrypted </a:t>
            </a:r>
            <a:r>
              <a:rPr lang="en-US" dirty="0" err="1"/>
              <a:t>ciphertexts</a:t>
            </a:r>
            <a:r>
              <a:rPr lang="en-US" dirty="0"/>
              <a:t> </a:t>
            </a:r>
            <a:r>
              <a:rPr lang="en-US" dirty="0" smtClean="0"/>
              <a:t>are : C1 </a:t>
            </a:r>
            <a:r>
              <a:rPr lang="en-US" dirty="0"/>
              <a:t>= 37 and C2 = 77.</a:t>
            </a:r>
          </a:p>
          <a:p>
            <a:r>
              <a:rPr lang="en-US" dirty="0" smtClean="0"/>
              <a:t>If </a:t>
            </a:r>
            <a:r>
              <a:rPr lang="en-US" dirty="0"/>
              <a:t>the attacker knows </a:t>
            </a:r>
            <a:r>
              <a:rPr lang="en-US" dirty="0" smtClean="0"/>
              <a:t>value of </a:t>
            </a:r>
            <a:r>
              <a:rPr lang="en-US" dirty="0"/>
              <a:t>public key </a:t>
            </a:r>
            <a:r>
              <a:rPr lang="en-US" dirty="0" smtClean="0"/>
              <a:t> </a:t>
            </a:r>
            <a:r>
              <a:rPr lang="en-US" dirty="0"/>
              <a:t>e = 3 (a common choice), they can calculate potential private keys:</a:t>
            </a:r>
          </a:p>
          <a:p>
            <a:r>
              <a:rPr lang="en-US" dirty="0" smtClean="0"/>
              <a:t>Private </a:t>
            </a:r>
            <a:r>
              <a:rPr lang="en-US" dirty="0"/>
              <a:t>key d1: </a:t>
            </a:r>
            <a:r>
              <a:rPr lang="en-US" dirty="0" smtClean="0"/>
              <a:t>C1</a:t>
            </a:r>
            <a:r>
              <a:rPr lang="en-US" baseline="30000" dirty="0" smtClean="0"/>
              <a:t>d1</a:t>
            </a:r>
            <a:r>
              <a:rPr lang="en-US" dirty="0" smtClean="0"/>
              <a:t> </a:t>
            </a:r>
            <a:r>
              <a:rPr lang="en-US" dirty="0"/>
              <a:t>≡ P1 (mod n) ⇒ </a:t>
            </a:r>
            <a:r>
              <a:rPr lang="en-US" dirty="0" smtClean="0"/>
              <a:t>37</a:t>
            </a:r>
            <a:r>
              <a:rPr lang="en-US" baseline="30000" dirty="0" smtClean="0"/>
              <a:t>d1</a:t>
            </a:r>
            <a:r>
              <a:rPr lang="en-US" dirty="0" smtClean="0"/>
              <a:t> </a:t>
            </a:r>
            <a:r>
              <a:rPr lang="en-US" dirty="0"/>
              <a:t>≡ 10 (mod n)</a:t>
            </a:r>
          </a:p>
          <a:p>
            <a:r>
              <a:rPr lang="en-US" dirty="0" smtClean="0"/>
              <a:t>Private </a:t>
            </a:r>
            <a:r>
              <a:rPr lang="en-US" dirty="0"/>
              <a:t>key d2: </a:t>
            </a:r>
            <a:r>
              <a:rPr lang="en-US" dirty="0" smtClean="0"/>
              <a:t>C2</a:t>
            </a:r>
            <a:r>
              <a:rPr lang="en-US" baseline="30000" dirty="0" smtClean="0"/>
              <a:t>d2</a:t>
            </a:r>
            <a:r>
              <a:rPr lang="en-US" dirty="0" smtClean="0"/>
              <a:t> </a:t>
            </a:r>
            <a:r>
              <a:rPr lang="en-US" dirty="0"/>
              <a:t>≡ P2 (mod n) ⇒ </a:t>
            </a:r>
            <a:r>
              <a:rPr lang="en-US" dirty="0" smtClean="0"/>
              <a:t>77</a:t>
            </a:r>
            <a:r>
              <a:rPr lang="en-US" baseline="30000" dirty="0" smtClean="0"/>
              <a:t>d2</a:t>
            </a:r>
            <a:r>
              <a:rPr lang="en-US" dirty="0" smtClean="0"/>
              <a:t> </a:t>
            </a:r>
            <a:r>
              <a:rPr lang="en-US" dirty="0"/>
              <a:t>≡ 20 (mod n)</a:t>
            </a:r>
          </a:p>
          <a:p>
            <a:r>
              <a:rPr lang="en-US" dirty="0" smtClean="0"/>
              <a:t>In </a:t>
            </a:r>
            <a:r>
              <a:rPr lang="en-US" dirty="0"/>
              <a:t>reality, RSA encryption uses padding schemes that complicate this type of attack</a:t>
            </a:r>
            <a:r>
              <a:rPr lang="en-US" dirty="0" smtClean="0"/>
              <a:t>.</a:t>
            </a:r>
          </a:p>
          <a:p>
            <a:r>
              <a:rPr lang="en-US" dirty="0" smtClean="0"/>
              <a:t>Cryptanalysis </a:t>
            </a:r>
            <a:r>
              <a:rPr lang="en-US" dirty="0"/>
              <a:t>of real-world RSA encryption typically involves far more complex and resource-intensive techniques.</a:t>
            </a:r>
            <a:endParaRPr lang="en-IN" dirty="0"/>
          </a:p>
        </p:txBody>
      </p:sp>
    </p:spTree>
    <p:extLst>
      <p:ext uri="{BB962C8B-B14F-4D97-AF65-F5344CB8AC3E}">
        <p14:creationId xmlns:p14="http://schemas.microsoft.com/office/powerpoint/2010/main" val="190640742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How to make RSA strong?</a:t>
            </a:r>
            <a:endParaRPr lang="en-IN" dirty="0"/>
          </a:p>
        </p:txBody>
      </p:sp>
      <p:sp>
        <p:nvSpPr>
          <p:cNvPr id="3" name="Text Placeholder 2"/>
          <p:cNvSpPr>
            <a:spLocks noGrp="1"/>
          </p:cNvSpPr>
          <p:nvPr>
            <p:ph type="body" idx="1"/>
          </p:nvPr>
        </p:nvSpPr>
        <p:spPr/>
        <p:txBody>
          <a:bodyPr>
            <a:normAutofit/>
          </a:bodyPr>
          <a:lstStyle/>
          <a:p>
            <a:r>
              <a:rPr lang="en-US" dirty="0" smtClean="0"/>
              <a:t>Use strong </a:t>
            </a:r>
            <a:r>
              <a:rPr lang="en-US" dirty="0"/>
              <a:t>key </a:t>
            </a:r>
            <a:r>
              <a:rPr lang="en-US" dirty="0" smtClean="0"/>
              <a:t>lengths</a:t>
            </a:r>
          </a:p>
          <a:p>
            <a:r>
              <a:rPr lang="en-US" dirty="0" smtClean="0"/>
              <a:t>Employ secure </a:t>
            </a:r>
            <a:r>
              <a:rPr lang="en-US" dirty="0"/>
              <a:t>padding </a:t>
            </a:r>
            <a:r>
              <a:rPr lang="en-US" dirty="0" smtClean="0"/>
              <a:t>schemes</a:t>
            </a:r>
          </a:p>
          <a:p>
            <a:r>
              <a:rPr lang="en-US" dirty="0" smtClean="0"/>
              <a:t>Regularly update </a:t>
            </a:r>
            <a:r>
              <a:rPr lang="en-US" dirty="0"/>
              <a:t>cryptographic libraries and </a:t>
            </a:r>
            <a:r>
              <a:rPr lang="en-US" dirty="0" smtClean="0"/>
              <a:t>algorithms</a:t>
            </a:r>
          </a:p>
          <a:p>
            <a:r>
              <a:rPr lang="en-US" dirty="0" smtClean="0"/>
              <a:t>Follow best </a:t>
            </a:r>
            <a:r>
              <a:rPr lang="en-US" dirty="0"/>
              <a:t>practices in key management and </a:t>
            </a:r>
            <a:r>
              <a:rPr lang="en-US" dirty="0" smtClean="0"/>
              <a:t>protection</a:t>
            </a:r>
          </a:p>
          <a:p>
            <a:r>
              <a:rPr lang="en-US" dirty="0" smtClean="0"/>
              <a:t>Actively explore </a:t>
            </a:r>
            <a:r>
              <a:rPr lang="en-US" dirty="0"/>
              <a:t>post-quantum cryptographic alternatives</a:t>
            </a:r>
            <a:r>
              <a:rPr lang="en-US" dirty="0" smtClean="0"/>
              <a:t>.</a:t>
            </a:r>
          </a:p>
          <a:p>
            <a:r>
              <a:rPr lang="en-US" dirty="0" smtClean="0"/>
              <a:t>Use padding in message text</a:t>
            </a:r>
            <a:endParaRPr lang="en-US" dirty="0"/>
          </a:p>
          <a:p>
            <a:endParaRPr lang="en-IN" dirty="0"/>
          </a:p>
        </p:txBody>
      </p:sp>
    </p:spTree>
    <p:extLst>
      <p:ext uri="{BB962C8B-B14F-4D97-AF65-F5344CB8AC3E}">
        <p14:creationId xmlns:p14="http://schemas.microsoft.com/office/powerpoint/2010/main" val="110545854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57859" y="2432465"/>
            <a:ext cx="7886700" cy="1325563"/>
          </a:xfrm>
        </p:spPr>
        <p:txBody>
          <a:bodyPr/>
          <a:lstStyle/>
          <a:p>
            <a:r>
              <a:rPr lang="en-IN" dirty="0" smtClean="0">
                <a:solidFill>
                  <a:srgbClr val="C00000"/>
                </a:solidFill>
                <a:latin typeface="Marcellus" panose="020B0604020202020204" charset="0"/>
              </a:rPr>
              <a:t>Elliptic Curve Cryptography- ECC</a:t>
            </a:r>
            <a:endParaRPr lang="en-IN" dirty="0">
              <a:solidFill>
                <a:srgbClr val="C00000"/>
              </a:solidFill>
              <a:latin typeface="Marcellus" panose="020B0604020202020204" charset="0"/>
            </a:endParaRPr>
          </a:p>
        </p:txBody>
      </p:sp>
    </p:spTree>
    <p:extLst>
      <p:ext uri="{BB962C8B-B14F-4D97-AF65-F5344CB8AC3E}">
        <p14:creationId xmlns:p14="http://schemas.microsoft.com/office/powerpoint/2010/main" val="77579023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smtClean="0"/>
              <a:t>What is ECC</a:t>
            </a:r>
            <a:endParaRPr lang="en-IN" dirty="0"/>
          </a:p>
        </p:txBody>
      </p:sp>
      <mc:AlternateContent xmlns:mc="http://schemas.openxmlformats.org/markup-compatibility/2006" xmlns:a14="http://schemas.microsoft.com/office/drawing/2010/main">
        <mc:Choice Requires="a14">
          <p:sp>
            <p:nvSpPr>
              <p:cNvPr id="4" name="Text Placeholder 3"/>
              <p:cNvSpPr>
                <a:spLocks noGrp="1"/>
              </p:cNvSpPr>
              <p:nvPr>
                <p:ph type="body" idx="1"/>
              </p:nvPr>
            </p:nvSpPr>
            <p:spPr/>
            <p:txBody>
              <a:bodyPr>
                <a:normAutofit/>
              </a:bodyPr>
              <a:lstStyle/>
              <a:p>
                <a:r>
                  <a:rPr lang="en-US" dirty="0" smtClean="0"/>
                  <a:t>branch of public key cryptography </a:t>
                </a:r>
              </a:p>
              <a:p>
                <a:r>
                  <a:rPr lang="en-US" dirty="0"/>
                  <a:t>based on the mathematical properties of elliptic </a:t>
                </a:r>
                <a:r>
                  <a:rPr lang="en-US" dirty="0" smtClean="0"/>
                  <a:t>curves</a:t>
                </a:r>
              </a:p>
              <a:p>
                <a:r>
                  <a:rPr lang="en-US" b="1" dirty="0"/>
                  <a:t>Elliptic </a:t>
                </a:r>
                <a:r>
                  <a:rPr lang="en-US" b="1" dirty="0" smtClean="0"/>
                  <a:t>Curves</a:t>
                </a:r>
                <a:r>
                  <a:rPr lang="en-US" dirty="0"/>
                  <a:t> </a:t>
                </a:r>
                <a:r>
                  <a:rPr lang="en-US" dirty="0" smtClean="0"/>
                  <a:t>are </a:t>
                </a:r>
                <a:r>
                  <a:rPr lang="en-US" dirty="0"/>
                  <a:t>mathematical curves defined by an equation of the form:</a:t>
                </a:r>
              </a:p>
              <a:p>
                <a:pPr marL="50800" indent="0">
                  <a:buNone/>
                </a:pPr>
                <a14:m>
                  <m:oMathPara xmlns:m="http://schemas.openxmlformats.org/officeDocument/2006/math">
                    <m:oMathParaPr>
                      <m:jc m:val="centerGroup"/>
                    </m:oMathParaPr>
                    <m:oMath xmlns:m="http://schemas.openxmlformats.org/officeDocument/2006/math">
                      <m:sSup>
                        <m:sSupPr>
                          <m:ctrlPr>
                            <a:rPr lang="en-IN" b="0" i="1" smtClean="0">
                              <a:latin typeface="Cambria Math"/>
                            </a:rPr>
                          </m:ctrlPr>
                        </m:sSupPr>
                        <m:e>
                          <m:r>
                            <a:rPr lang="en-IN" b="0" i="1" smtClean="0">
                              <a:latin typeface="Cambria Math"/>
                            </a:rPr>
                            <m:t>𝑦</m:t>
                          </m:r>
                        </m:e>
                        <m:sup>
                          <m:r>
                            <a:rPr lang="en-IN" b="0" i="1" smtClean="0">
                              <a:latin typeface="Cambria Math"/>
                            </a:rPr>
                            <m:t>2</m:t>
                          </m:r>
                        </m:sup>
                      </m:sSup>
                      <m:r>
                        <a:rPr lang="en-IN" b="0" i="1" smtClean="0">
                          <a:latin typeface="Cambria Math"/>
                        </a:rPr>
                        <m:t>=</m:t>
                      </m:r>
                      <m:sSup>
                        <m:sSupPr>
                          <m:ctrlPr>
                            <a:rPr lang="en-IN" i="1">
                              <a:latin typeface="Cambria Math"/>
                            </a:rPr>
                          </m:ctrlPr>
                        </m:sSupPr>
                        <m:e>
                          <m:r>
                            <a:rPr lang="en-IN" b="0" i="1" smtClean="0">
                              <a:latin typeface="Cambria Math"/>
                            </a:rPr>
                            <m:t>𝑥</m:t>
                          </m:r>
                        </m:e>
                        <m:sup>
                          <m:r>
                            <a:rPr lang="en-IN" b="0" i="1" smtClean="0">
                              <a:latin typeface="Cambria Math"/>
                            </a:rPr>
                            <m:t>3</m:t>
                          </m:r>
                        </m:sup>
                      </m:sSup>
                      <m:r>
                        <a:rPr lang="en-IN" b="0" i="1" smtClean="0">
                          <a:latin typeface="Cambria Math"/>
                        </a:rPr>
                        <m:t>+</m:t>
                      </m:r>
                      <m:r>
                        <a:rPr lang="en-IN" b="0" i="1" smtClean="0">
                          <a:latin typeface="Cambria Math"/>
                        </a:rPr>
                        <m:t>𝑎𝑥</m:t>
                      </m:r>
                      <m:r>
                        <a:rPr lang="en-IN" b="0" i="1" smtClean="0">
                          <a:latin typeface="Cambria Math"/>
                        </a:rPr>
                        <m:t>+</m:t>
                      </m:r>
                      <m:r>
                        <a:rPr lang="en-IN" b="0" i="1" smtClean="0">
                          <a:latin typeface="Cambria Math"/>
                        </a:rPr>
                        <m:t>𝑏</m:t>
                      </m:r>
                    </m:oMath>
                  </m:oMathPara>
                </a14:m>
                <a:endParaRPr lang="en-US" dirty="0"/>
              </a:p>
              <a:p>
                <a:r>
                  <a:rPr lang="en-US" dirty="0" smtClean="0"/>
                  <a:t>The curve’s set </a:t>
                </a:r>
                <a:r>
                  <a:rPr lang="en-US" dirty="0"/>
                  <a:t>of mathematical </a:t>
                </a:r>
                <a:r>
                  <a:rPr lang="en-US" dirty="0" smtClean="0"/>
                  <a:t>are used for </a:t>
                </a:r>
                <a:r>
                  <a:rPr lang="en-US" dirty="0"/>
                  <a:t>cryptographic purposes.</a:t>
                </a:r>
              </a:p>
              <a:p>
                <a:endParaRPr lang="en-IN" dirty="0"/>
              </a:p>
            </p:txBody>
          </p:sp>
        </mc:Choice>
        <mc:Fallback xmlns="">
          <p:sp>
            <p:nvSpPr>
              <p:cNvPr id="4" name="Text Placeholder 3"/>
              <p:cNvSpPr>
                <a:spLocks noGrp="1" noRot="1" noChangeAspect="1" noMove="1" noResize="1" noEditPoints="1" noAdjustHandles="1" noChangeArrowheads="1" noChangeShapeType="1" noTextEdit="1"/>
              </p:cNvSpPr>
              <p:nvPr>
                <p:ph type="body" idx="1"/>
              </p:nvPr>
            </p:nvSpPr>
            <p:spPr>
              <a:blipFill rotWithShape="1">
                <a:blip r:embed="rId2"/>
                <a:stretch>
                  <a:fillRect l="-741" r="-444"/>
                </a:stretch>
              </a:blipFill>
            </p:spPr>
            <p:txBody>
              <a:bodyPr/>
              <a:lstStyle/>
              <a:p>
                <a:r>
                  <a:rPr lang="en-IN">
                    <a:noFill/>
                  </a:rPr>
                  <a:t> </a:t>
                </a:r>
              </a:p>
            </p:txBody>
          </p:sp>
        </mc:Fallback>
      </mc:AlternateContent>
    </p:spTree>
    <p:extLst>
      <p:ext uri="{BB962C8B-B14F-4D97-AF65-F5344CB8AC3E}">
        <p14:creationId xmlns:p14="http://schemas.microsoft.com/office/powerpoint/2010/main" val="3461017554"/>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smtClean="0"/>
              <a:t>Why ECC?</a:t>
            </a:r>
            <a:endParaRPr lang="en-IN" dirty="0"/>
          </a:p>
        </p:txBody>
      </p:sp>
      <p:sp>
        <p:nvSpPr>
          <p:cNvPr id="4" name="Text Placeholder 3"/>
          <p:cNvSpPr>
            <a:spLocks noGrp="1"/>
          </p:cNvSpPr>
          <p:nvPr>
            <p:ph type="body" idx="1"/>
          </p:nvPr>
        </p:nvSpPr>
        <p:spPr/>
        <p:txBody>
          <a:bodyPr>
            <a:normAutofit fontScale="70000" lnSpcReduction="20000"/>
          </a:bodyPr>
          <a:lstStyle/>
          <a:p>
            <a:r>
              <a:rPr lang="en-US" dirty="0" smtClean="0">
                <a:latin typeface="Fira sans" panose="020B0604020202020204" charset="0"/>
              </a:rPr>
              <a:t>Strong </a:t>
            </a:r>
            <a:r>
              <a:rPr lang="en-US" dirty="0">
                <a:latin typeface="Fira sans" panose="020B0604020202020204" charset="0"/>
              </a:rPr>
              <a:t>Security with Shorter Key </a:t>
            </a:r>
            <a:r>
              <a:rPr lang="en-US" dirty="0" smtClean="0">
                <a:latin typeface="Fira sans" panose="020B0604020202020204" charset="0"/>
              </a:rPr>
              <a:t>Lengths:</a:t>
            </a:r>
          </a:p>
          <a:p>
            <a:pPr lvl="1"/>
            <a:r>
              <a:rPr lang="en-US" dirty="0" smtClean="0">
                <a:latin typeface="Fira sans" panose="020B0604020202020204" charset="0"/>
              </a:rPr>
              <a:t>strong </a:t>
            </a:r>
            <a:r>
              <a:rPr lang="en-US" dirty="0">
                <a:latin typeface="Fira sans" panose="020B0604020202020204" charset="0"/>
              </a:rPr>
              <a:t>security even with shorter key lengths compared to traditional RSA encryption. </a:t>
            </a:r>
            <a:endParaRPr lang="en-US" dirty="0" smtClean="0">
              <a:latin typeface="Fira sans" panose="020B0604020202020204" charset="0"/>
            </a:endParaRPr>
          </a:p>
          <a:p>
            <a:pPr lvl="1"/>
            <a:r>
              <a:rPr lang="en-US" dirty="0" smtClean="0">
                <a:latin typeface="Fira sans" panose="020B0604020202020204" charset="0"/>
              </a:rPr>
              <a:t>For </a:t>
            </a:r>
            <a:r>
              <a:rPr lang="en-US" dirty="0">
                <a:latin typeface="Fira sans" panose="020B0604020202020204" charset="0"/>
              </a:rPr>
              <a:t>example, a 256-bit ECC key is  as secure as a 3072-bit RSA key. </a:t>
            </a:r>
            <a:endParaRPr lang="en-US" dirty="0" smtClean="0">
              <a:latin typeface="Fira sans" panose="020B0604020202020204" charset="0"/>
            </a:endParaRPr>
          </a:p>
          <a:p>
            <a:pPr lvl="1"/>
            <a:r>
              <a:rPr lang="en-US" dirty="0" smtClean="0">
                <a:latin typeface="Fira sans" panose="020B0604020202020204" charset="0"/>
              </a:rPr>
              <a:t>faster </a:t>
            </a:r>
            <a:r>
              <a:rPr lang="en-US" dirty="0">
                <a:latin typeface="Fira sans" panose="020B0604020202020204" charset="0"/>
              </a:rPr>
              <a:t>encryption and lower computational overhead.</a:t>
            </a:r>
          </a:p>
          <a:p>
            <a:r>
              <a:rPr lang="en-US" dirty="0" smtClean="0">
                <a:latin typeface="Fira sans" panose="020B0604020202020204" charset="0"/>
              </a:rPr>
              <a:t>Efficiency </a:t>
            </a:r>
            <a:r>
              <a:rPr lang="en-US" dirty="0">
                <a:latin typeface="Fira sans" panose="020B0604020202020204" charset="0"/>
              </a:rPr>
              <a:t>and </a:t>
            </a:r>
            <a:r>
              <a:rPr lang="en-US" dirty="0" smtClean="0">
                <a:latin typeface="Fira sans" panose="020B0604020202020204" charset="0"/>
              </a:rPr>
              <a:t>Performance</a:t>
            </a:r>
          </a:p>
          <a:p>
            <a:pPr lvl="1"/>
            <a:r>
              <a:rPr lang="en-US" dirty="0" smtClean="0">
                <a:latin typeface="Fira sans" panose="020B0604020202020204" charset="0"/>
              </a:rPr>
              <a:t>ECC </a:t>
            </a:r>
            <a:r>
              <a:rPr lang="en-US" dirty="0">
                <a:latin typeface="Fira sans" panose="020B0604020202020204" charset="0"/>
              </a:rPr>
              <a:t>is computationally efficient and </a:t>
            </a:r>
            <a:endParaRPr lang="en-US" dirty="0" smtClean="0">
              <a:latin typeface="Fira sans" panose="020B0604020202020204" charset="0"/>
            </a:endParaRPr>
          </a:p>
          <a:p>
            <a:pPr lvl="1"/>
            <a:r>
              <a:rPr lang="en-US" dirty="0" smtClean="0">
                <a:latin typeface="Fira sans" panose="020B0604020202020204" charset="0"/>
              </a:rPr>
              <a:t>requires </a:t>
            </a:r>
            <a:r>
              <a:rPr lang="en-US" dirty="0">
                <a:latin typeface="Fira sans" panose="020B0604020202020204" charset="0"/>
              </a:rPr>
              <a:t>fewer computational resources=  processing power and </a:t>
            </a:r>
            <a:r>
              <a:rPr lang="en-US" dirty="0" smtClean="0">
                <a:latin typeface="Fira sans" panose="020B0604020202020204" charset="0"/>
              </a:rPr>
              <a:t>memory</a:t>
            </a:r>
          </a:p>
          <a:p>
            <a:pPr lvl="1"/>
            <a:r>
              <a:rPr lang="en-US" dirty="0" smtClean="0">
                <a:latin typeface="Fira sans" panose="020B0604020202020204" charset="0"/>
              </a:rPr>
              <a:t>well-suited </a:t>
            </a:r>
            <a:r>
              <a:rPr lang="en-US" dirty="0">
                <a:latin typeface="Fira sans" panose="020B0604020202020204" charset="0"/>
              </a:rPr>
              <a:t>for cryptographic hardware implementations, where space and power constraints are critical </a:t>
            </a:r>
            <a:r>
              <a:rPr lang="en-US" dirty="0" smtClean="0">
                <a:latin typeface="Fira sans" panose="020B0604020202020204" charset="0"/>
              </a:rPr>
              <a:t>factors</a:t>
            </a:r>
          </a:p>
          <a:p>
            <a:pPr lvl="1"/>
            <a:r>
              <a:rPr lang="en-US" dirty="0" smtClean="0">
                <a:latin typeface="Fira sans" panose="020B0604020202020204" charset="0"/>
              </a:rPr>
              <a:t>Lower </a:t>
            </a:r>
            <a:r>
              <a:rPr lang="en-US" dirty="0">
                <a:latin typeface="Fira sans" panose="020B0604020202020204" charset="0"/>
              </a:rPr>
              <a:t>Energy Consumption making it suitable for battery-powered devices and energy-efficient </a:t>
            </a:r>
            <a:r>
              <a:rPr lang="en-US" dirty="0" smtClean="0">
                <a:latin typeface="Fira sans" panose="020B0604020202020204" charset="0"/>
              </a:rPr>
              <a:t>applications.</a:t>
            </a:r>
          </a:p>
          <a:p>
            <a:pPr lvl="1"/>
            <a:r>
              <a:rPr lang="en-US" dirty="0" smtClean="0">
                <a:latin typeface="Fira sans" panose="020B0604020202020204" charset="0"/>
              </a:rPr>
              <a:t>important </a:t>
            </a:r>
            <a:r>
              <a:rPr lang="en-US" dirty="0">
                <a:latin typeface="Fira sans" panose="020B0604020202020204" charset="0"/>
              </a:rPr>
              <a:t>for resource-constrained devices, such as mobile devices, </a:t>
            </a:r>
            <a:r>
              <a:rPr lang="en-US" dirty="0" err="1">
                <a:latin typeface="Fira sans" panose="020B0604020202020204" charset="0"/>
              </a:rPr>
              <a:t>IoT</a:t>
            </a:r>
            <a:r>
              <a:rPr lang="en-US" dirty="0">
                <a:latin typeface="Fira sans" panose="020B0604020202020204" charset="0"/>
              </a:rPr>
              <a:t> devices, and embedded </a:t>
            </a:r>
            <a:r>
              <a:rPr lang="en-US" dirty="0" smtClean="0">
                <a:latin typeface="Fira sans" panose="020B0604020202020204" charset="0"/>
              </a:rPr>
              <a:t>systems</a:t>
            </a:r>
          </a:p>
          <a:p>
            <a:pPr lvl="1"/>
            <a:r>
              <a:rPr lang="en-US" dirty="0" smtClean="0">
                <a:latin typeface="Fira sans" panose="020B0604020202020204" charset="0"/>
              </a:rPr>
              <a:t>Compactness </a:t>
            </a:r>
            <a:r>
              <a:rPr lang="en-US" dirty="0">
                <a:latin typeface="Fira sans" panose="020B0604020202020204" charset="0"/>
              </a:rPr>
              <a:t>in Cryptographic Hardware</a:t>
            </a:r>
          </a:p>
          <a:p>
            <a:r>
              <a:rPr lang="en-US" dirty="0" smtClean="0">
                <a:latin typeface="Fira sans" panose="020B0604020202020204" charset="0"/>
              </a:rPr>
              <a:t> </a:t>
            </a:r>
            <a:r>
              <a:rPr lang="en-US" dirty="0">
                <a:latin typeface="Fira sans" panose="020B0604020202020204" charset="0"/>
              </a:rPr>
              <a:t>Faster Key Generation and Key </a:t>
            </a:r>
            <a:r>
              <a:rPr lang="en-US" dirty="0" smtClean="0">
                <a:latin typeface="Fira sans" panose="020B0604020202020204" charset="0"/>
              </a:rPr>
              <a:t>Exchange:</a:t>
            </a:r>
          </a:p>
        </p:txBody>
      </p:sp>
    </p:spTree>
    <p:extLst>
      <p:ext uri="{BB962C8B-B14F-4D97-AF65-F5344CB8AC3E}">
        <p14:creationId xmlns:p14="http://schemas.microsoft.com/office/powerpoint/2010/main" val="305043528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Why ECC?</a:t>
            </a:r>
          </a:p>
        </p:txBody>
      </p:sp>
      <p:sp>
        <p:nvSpPr>
          <p:cNvPr id="3" name="Text Placeholder 2"/>
          <p:cNvSpPr>
            <a:spLocks noGrp="1"/>
          </p:cNvSpPr>
          <p:nvPr>
            <p:ph type="body" idx="1"/>
          </p:nvPr>
        </p:nvSpPr>
        <p:spPr/>
        <p:txBody>
          <a:bodyPr>
            <a:normAutofit fontScale="70000" lnSpcReduction="20000"/>
          </a:bodyPr>
          <a:lstStyle/>
          <a:p>
            <a:r>
              <a:rPr lang="en-US" dirty="0">
                <a:latin typeface="Fira sans" panose="020B0604020202020204" charset="0"/>
              </a:rPr>
              <a:t>Lower Bandwidth and Storage Requirements:</a:t>
            </a:r>
          </a:p>
          <a:p>
            <a:pPr lvl="1"/>
            <a:r>
              <a:rPr lang="en-US" dirty="0">
                <a:latin typeface="Fira sans" panose="020B0604020202020204" charset="0"/>
              </a:rPr>
              <a:t> ECC's shorter key lengths result in smaller digital certificates and cryptographic messages, </a:t>
            </a:r>
          </a:p>
          <a:p>
            <a:pPr lvl="1"/>
            <a:r>
              <a:rPr lang="en-US" dirty="0">
                <a:latin typeface="Fira sans" panose="020B0604020202020204" charset="0"/>
              </a:rPr>
              <a:t>reducing the bandwidth and storage requirements </a:t>
            </a:r>
          </a:p>
          <a:p>
            <a:pPr lvl="1"/>
            <a:r>
              <a:rPr lang="en-US" dirty="0">
                <a:latin typeface="Fira sans" panose="020B0604020202020204" charset="0"/>
              </a:rPr>
              <a:t> beneficial in web security (HTTPS) and email encryption.</a:t>
            </a:r>
          </a:p>
          <a:p>
            <a:r>
              <a:rPr lang="en-US" dirty="0">
                <a:latin typeface="Fira sans" panose="020B0604020202020204" charset="0"/>
              </a:rPr>
              <a:t> Resilience Against Quantum Attacks:</a:t>
            </a:r>
          </a:p>
          <a:p>
            <a:r>
              <a:rPr lang="en-US" dirty="0">
                <a:latin typeface="Fira sans" panose="020B0604020202020204" charset="0"/>
              </a:rPr>
              <a:t> Wide Industry Adoption in various industries and standards, e.g. TLS/SSL , digital signatures, and secure communications in </a:t>
            </a:r>
            <a:r>
              <a:rPr lang="en-US" dirty="0" err="1">
                <a:latin typeface="Fira sans" panose="020B0604020202020204" charset="0"/>
              </a:rPr>
              <a:t>IoT</a:t>
            </a:r>
            <a:r>
              <a:rPr lang="en-US" dirty="0">
                <a:latin typeface="Fira sans" panose="020B0604020202020204" charset="0"/>
              </a:rPr>
              <a:t> devices.</a:t>
            </a:r>
          </a:p>
          <a:p>
            <a:r>
              <a:rPr lang="en-US" dirty="0">
                <a:latin typeface="Fira sans" panose="020B0604020202020204" charset="0"/>
              </a:rPr>
              <a:t>Forward Secrecy: i.e.  even if an attacker compromises a private key at some point in the future, they cannot decrypt past communications, This is important for long-term security.</a:t>
            </a:r>
          </a:p>
          <a:p>
            <a:r>
              <a:rPr lang="en-US" dirty="0">
                <a:latin typeface="Fira sans" panose="020B0604020202020204" charset="0"/>
              </a:rPr>
              <a:t>Security Provenance:</a:t>
            </a:r>
          </a:p>
          <a:p>
            <a:pPr lvl="1"/>
            <a:r>
              <a:rPr lang="en-US" dirty="0">
                <a:latin typeface="Fira sans" panose="020B0604020202020204" charset="0"/>
              </a:rPr>
              <a:t>ECC's security is based on the mathematical complexity of elliptic curve problems. </a:t>
            </a:r>
          </a:p>
          <a:p>
            <a:pPr lvl="1"/>
            <a:r>
              <a:rPr lang="en-US" dirty="0">
                <a:latin typeface="Fira sans" panose="020B0604020202020204" charset="0"/>
              </a:rPr>
              <a:t>It has been extensively analyzed and scrutinized by the cryptographic community.</a:t>
            </a:r>
          </a:p>
          <a:p>
            <a:pPr marL="50800" indent="0">
              <a:buNone/>
            </a:pPr>
            <a:endParaRPr lang="en-IN" dirty="0">
              <a:latin typeface="Fira sans" panose="020B0604020202020204" charset="0"/>
            </a:endParaRPr>
          </a:p>
          <a:p>
            <a:endParaRPr lang="en-IN" dirty="0">
              <a:latin typeface="Fira sans" panose="020B0604020202020204" charset="0"/>
            </a:endParaRPr>
          </a:p>
        </p:txBody>
      </p:sp>
    </p:spTree>
    <p:extLst>
      <p:ext uri="{BB962C8B-B14F-4D97-AF65-F5344CB8AC3E}">
        <p14:creationId xmlns:p14="http://schemas.microsoft.com/office/powerpoint/2010/main" val="70201308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Some Terms</a:t>
            </a:r>
            <a:endParaRPr lang="en-IN" dirty="0"/>
          </a:p>
        </p:txBody>
      </p:sp>
      <p:sp>
        <p:nvSpPr>
          <p:cNvPr id="3" name="Text Placeholder 2"/>
          <p:cNvSpPr>
            <a:spLocks noGrp="1"/>
          </p:cNvSpPr>
          <p:nvPr>
            <p:ph type="body" idx="1"/>
          </p:nvPr>
        </p:nvSpPr>
        <p:spPr/>
        <p:txBody>
          <a:bodyPr/>
          <a:lstStyle/>
          <a:p>
            <a:r>
              <a:rPr lang="en-IN" dirty="0" smtClean="0"/>
              <a:t>ECC Equations</a:t>
            </a:r>
          </a:p>
          <a:p>
            <a:r>
              <a:rPr lang="en-IN" dirty="0" smtClean="0"/>
              <a:t>Points on curve</a:t>
            </a:r>
          </a:p>
          <a:p>
            <a:r>
              <a:rPr lang="en-IN" dirty="0" smtClean="0"/>
              <a:t>Public and private keys</a:t>
            </a:r>
            <a:br>
              <a:rPr lang="en-IN" dirty="0" smtClean="0"/>
            </a:br>
            <a:endParaRPr lang="en-IN" dirty="0"/>
          </a:p>
        </p:txBody>
      </p:sp>
    </p:spTree>
    <p:extLst>
      <p:ext uri="{BB962C8B-B14F-4D97-AF65-F5344CB8AC3E}">
        <p14:creationId xmlns:p14="http://schemas.microsoft.com/office/powerpoint/2010/main" val="225324637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g16f87e9da1b_0_36"/>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lvl="0"/>
            <a:r>
              <a:rPr lang="en-IN" dirty="0"/>
              <a:t>Elliptic curves </a:t>
            </a:r>
            <a:endParaRPr dirty="0"/>
          </a:p>
        </p:txBody>
      </p:sp>
      <p:sp>
        <p:nvSpPr>
          <p:cNvPr id="152" name="Google Shape;152;g16f87e9da1b_0_36"/>
          <p:cNvSpPr txBox="1">
            <a:spLocks noGrp="1"/>
          </p:cNvSpPr>
          <p:nvPr>
            <p:ph type="body" idx="1"/>
          </p:nvPr>
        </p:nvSpPr>
        <p:spPr>
          <a:xfrm>
            <a:off x="655370" y="1189973"/>
            <a:ext cx="8248500" cy="4899300"/>
          </a:xfrm>
          <a:prstGeom prst="rect">
            <a:avLst/>
          </a:prstGeom>
          <a:noFill/>
          <a:ln>
            <a:noFill/>
          </a:ln>
        </p:spPr>
        <p:txBody>
          <a:bodyPr spcFirstLastPara="1" wrap="square" lIns="91425" tIns="45700" rIns="91425" bIns="45700" anchor="t" anchorCtr="0">
            <a:noAutofit/>
          </a:bodyPr>
          <a:lstStyle/>
          <a:p>
            <a:pPr marL="457200" lvl="0" indent="-381000" algn="l" rtl="0">
              <a:lnSpc>
                <a:spcPct val="90000"/>
              </a:lnSpc>
              <a:spcBef>
                <a:spcPts val="1000"/>
              </a:spcBef>
              <a:spcAft>
                <a:spcPts val="0"/>
              </a:spcAft>
              <a:buClr>
                <a:srgbClr val="666666"/>
              </a:buClr>
              <a:buSzPts val="2400"/>
              <a:buChar char="•"/>
            </a:pPr>
            <a:r>
              <a:rPr lang="en-US" sz="2400" dirty="0">
                <a:solidFill>
                  <a:srgbClr val="666666"/>
                </a:solidFill>
                <a:highlight>
                  <a:srgbClr val="FFFFFF"/>
                </a:highlight>
                <a:latin typeface="Fira sans" panose="020B0604020202020204" charset="0"/>
                <a:ea typeface="Arial"/>
                <a:cs typeface="Arial"/>
                <a:sym typeface="Arial"/>
              </a:rPr>
              <a:t>Elliptic curves are geometric objects </a:t>
            </a:r>
            <a:endParaRPr sz="2400" dirty="0">
              <a:solidFill>
                <a:srgbClr val="666666"/>
              </a:solidFill>
              <a:highlight>
                <a:srgbClr val="FFFFFF"/>
              </a:highlight>
              <a:latin typeface="Fira sans" panose="020B0604020202020204" charset="0"/>
              <a:ea typeface="Arial"/>
              <a:cs typeface="Arial"/>
              <a:sym typeface="Arial"/>
            </a:endParaRPr>
          </a:p>
          <a:p>
            <a:pPr marL="457200" lvl="0" indent="-381000" algn="l" rtl="0">
              <a:lnSpc>
                <a:spcPct val="90000"/>
              </a:lnSpc>
              <a:spcBef>
                <a:spcPts val="0"/>
              </a:spcBef>
              <a:spcAft>
                <a:spcPts val="0"/>
              </a:spcAft>
              <a:buClr>
                <a:srgbClr val="666666"/>
              </a:buClr>
              <a:buSzPts val="2400"/>
              <a:buChar char="•"/>
            </a:pPr>
            <a:r>
              <a:rPr lang="en-US" sz="2400" dirty="0">
                <a:solidFill>
                  <a:srgbClr val="666666"/>
                </a:solidFill>
                <a:highlight>
                  <a:srgbClr val="FFFFFF"/>
                </a:highlight>
                <a:latin typeface="Fira sans" panose="020B0604020202020204" charset="0"/>
                <a:ea typeface="Arial"/>
                <a:cs typeface="Arial"/>
                <a:sym typeface="Arial"/>
              </a:rPr>
              <a:t>They don’t resemble ellipses in any way, </a:t>
            </a:r>
            <a:endParaRPr sz="2400" dirty="0">
              <a:solidFill>
                <a:srgbClr val="666666"/>
              </a:solidFill>
              <a:highlight>
                <a:srgbClr val="FFFFFF"/>
              </a:highlight>
              <a:latin typeface="Fira sans" panose="020B0604020202020204" charset="0"/>
              <a:ea typeface="Arial"/>
              <a:cs typeface="Arial"/>
              <a:sym typeface="Arial"/>
            </a:endParaRPr>
          </a:p>
          <a:p>
            <a:pPr marL="457200" lvl="0" indent="-381000" algn="l" rtl="0">
              <a:lnSpc>
                <a:spcPct val="90000"/>
              </a:lnSpc>
              <a:spcBef>
                <a:spcPts val="0"/>
              </a:spcBef>
              <a:spcAft>
                <a:spcPts val="0"/>
              </a:spcAft>
              <a:buClr>
                <a:srgbClr val="666666"/>
              </a:buClr>
              <a:buSzPts val="2400"/>
              <a:buChar char="•"/>
            </a:pPr>
            <a:r>
              <a:rPr lang="en-US" sz="2400" dirty="0">
                <a:solidFill>
                  <a:srgbClr val="666666"/>
                </a:solidFill>
                <a:highlight>
                  <a:srgbClr val="FFFFFF"/>
                </a:highlight>
                <a:latin typeface="Fira sans" panose="020B0604020202020204" charset="0"/>
                <a:ea typeface="Arial"/>
                <a:cs typeface="Arial"/>
                <a:sym typeface="Arial"/>
              </a:rPr>
              <a:t>and they are not defined by ellipses either. </a:t>
            </a:r>
            <a:endParaRPr sz="2400" dirty="0">
              <a:solidFill>
                <a:srgbClr val="666666"/>
              </a:solidFill>
              <a:highlight>
                <a:srgbClr val="FFFFFF"/>
              </a:highlight>
              <a:latin typeface="Fira sans" panose="020B0604020202020204" charset="0"/>
              <a:ea typeface="Arial"/>
              <a:cs typeface="Arial"/>
              <a:sym typeface="Arial"/>
            </a:endParaRPr>
          </a:p>
          <a:p>
            <a:pPr marL="457200" lvl="0" indent="-381000" algn="l" rtl="0">
              <a:lnSpc>
                <a:spcPct val="90000"/>
              </a:lnSpc>
              <a:spcBef>
                <a:spcPts val="0"/>
              </a:spcBef>
              <a:spcAft>
                <a:spcPts val="0"/>
              </a:spcAft>
              <a:buClr>
                <a:srgbClr val="666666"/>
              </a:buClr>
              <a:buSzPts val="2400"/>
              <a:buChar char="•"/>
            </a:pPr>
            <a:r>
              <a:rPr lang="en-US" sz="2400" dirty="0">
                <a:solidFill>
                  <a:srgbClr val="666666"/>
                </a:solidFill>
                <a:highlight>
                  <a:srgbClr val="FFFFFF"/>
                </a:highlight>
                <a:latin typeface="Fira sans" panose="020B0604020202020204" charset="0"/>
                <a:ea typeface="Arial"/>
                <a:cs typeface="Arial"/>
                <a:sym typeface="Arial"/>
              </a:rPr>
              <a:t>Yet, the word “elliptic” is really close to the word “ellipse”.</a:t>
            </a:r>
            <a:endParaRPr sz="2400" dirty="0">
              <a:solidFill>
                <a:srgbClr val="666666"/>
              </a:solidFill>
              <a:highlight>
                <a:srgbClr val="FFFFFF"/>
              </a:highlight>
              <a:latin typeface="Fira sans" panose="020B0604020202020204" charset="0"/>
              <a:ea typeface="Arial"/>
              <a:cs typeface="Arial"/>
              <a:sym typeface="Arial"/>
            </a:endParaRPr>
          </a:p>
          <a:p>
            <a:pPr marL="457200" marR="0" lvl="0" indent="-381000" algn="l" rtl="0">
              <a:lnSpc>
                <a:spcPct val="90000"/>
              </a:lnSpc>
              <a:spcBef>
                <a:spcPts val="0"/>
              </a:spcBef>
              <a:spcAft>
                <a:spcPts val="0"/>
              </a:spcAft>
              <a:buClr>
                <a:srgbClr val="666666"/>
              </a:buClr>
              <a:buSzPts val="2400"/>
              <a:buChar char="•"/>
            </a:pPr>
            <a:r>
              <a:rPr lang="en-US" sz="2400" dirty="0">
                <a:solidFill>
                  <a:srgbClr val="666666"/>
                </a:solidFill>
                <a:highlight>
                  <a:srgbClr val="FFFFFF"/>
                </a:highlight>
                <a:latin typeface="Fira sans" panose="020B0604020202020204" charset="0"/>
                <a:ea typeface="Arial"/>
                <a:cs typeface="Arial"/>
                <a:sym typeface="Arial"/>
              </a:rPr>
              <a:t>In an ellipse, two lines starting from the center of the ellipse to two different points on the circumference form an arc</a:t>
            </a:r>
            <a:endParaRPr sz="2400" dirty="0">
              <a:solidFill>
                <a:srgbClr val="666666"/>
              </a:solidFill>
              <a:highlight>
                <a:srgbClr val="FFFFFF"/>
              </a:highlight>
              <a:latin typeface="Fira sans" panose="020B0604020202020204" charset="0"/>
              <a:ea typeface="Arial"/>
              <a:cs typeface="Arial"/>
              <a:sym typeface="Arial"/>
            </a:endParaRPr>
          </a:p>
          <a:p>
            <a:pPr marL="457200" marR="0" lvl="0" indent="-228600" algn="l" rtl="0">
              <a:lnSpc>
                <a:spcPct val="90000"/>
              </a:lnSpc>
              <a:spcBef>
                <a:spcPts val="0"/>
              </a:spcBef>
              <a:spcAft>
                <a:spcPts val="0"/>
              </a:spcAft>
              <a:buClr>
                <a:srgbClr val="666666"/>
              </a:buClr>
              <a:buSzPts val="2400"/>
              <a:buNone/>
            </a:pPr>
            <a:endParaRPr sz="2400" dirty="0">
              <a:solidFill>
                <a:srgbClr val="666666"/>
              </a:solidFill>
              <a:highlight>
                <a:srgbClr val="FFFFFF"/>
              </a:highlight>
              <a:latin typeface="Fira sans" panose="020B0604020202020204" charset="0"/>
              <a:ea typeface="Arial"/>
              <a:cs typeface="Arial"/>
              <a:sym typeface="Arial"/>
            </a:endParaRPr>
          </a:p>
        </p:txBody>
      </p:sp>
      <p:pic>
        <p:nvPicPr>
          <p:cNvPr id="153" name="Google Shape;153;g16f87e9da1b_0_36"/>
          <p:cNvPicPr preferRelativeResize="0"/>
          <p:nvPr/>
        </p:nvPicPr>
        <p:blipFill rotWithShape="1">
          <a:blip r:embed="rId3">
            <a:alphaModFix/>
          </a:blip>
          <a:srcRect/>
          <a:stretch/>
        </p:blipFill>
        <p:spPr>
          <a:xfrm>
            <a:off x="1139500" y="4031275"/>
            <a:ext cx="7486100" cy="2058000"/>
          </a:xfrm>
          <a:prstGeom prst="rect">
            <a:avLst/>
          </a:prstGeom>
          <a:noFill/>
          <a:ln>
            <a:noFill/>
          </a:ln>
        </p:spPr>
      </p:pic>
    </p:spTree>
    <p:extLst>
      <p:ext uri="{BB962C8B-B14F-4D97-AF65-F5344CB8AC3E}">
        <p14:creationId xmlns:p14="http://schemas.microsoft.com/office/powerpoint/2010/main" val="11202004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Elliptic functions and Elliptic Curve</a:t>
            </a:r>
            <a:endParaRPr lang="en-IN" dirty="0"/>
          </a:p>
        </p:txBody>
      </p:sp>
      <p:sp>
        <p:nvSpPr>
          <p:cNvPr id="3" name="Text Placeholder 2"/>
          <p:cNvSpPr>
            <a:spLocks noGrp="1"/>
          </p:cNvSpPr>
          <p:nvPr>
            <p:ph type="body" idx="1"/>
          </p:nvPr>
        </p:nvSpPr>
        <p:spPr/>
        <p:txBody>
          <a:bodyPr>
            <a:normAutofit/>
          </a:bodyPr>
          <a:lstStyle/>
          <a:p>
            <a:pPr lvl="0" indent="-381000">
              <a:buClr>
                <a:srgbClr val="666666"/>
              </a:buClr>
              <a:buSzPts val="2400"/>
            </a:pPr>
            <a:r>
              <a:rPr lang="en-US" dirty="0" smtClean="0">
                <a:solidFill>
                  <a:schemeClr val="tx1"/>
                </a:solidFill>
                <a:highlight>
                  <a:srgbClr val="FFFFFF"/>
                </a:highlight>
                <a:latin typeface="Fira sans" panose="020B0604020202020204" charset="0"/>
                <a:ea typeface="Arial"/>
                <a:cs typeface="Arial"/>
                <a:sym typeface="Arial"/>
              </a:rPr>
              <a:t>Elliptic functions have </a:t>
            </a:r>
            <a:r>
              <a:rPr lang="en-US" dirty="0">
                <a:solidFill>
                  <a:schemeClr val="tx1"/>
                </a:solidFill>
                <a:highlight>
                  <a:srgbClr val="FFFFFF"/>
                </a:highlight>
                <a:latin typeface="Fira sans" panose="020B0604020202020204" charset="0"/>
                <a:ea typeface="Arial"/>
                <a:cs typeface="Arial"/>
                <a:sym typeface="Arial"/>
              </a:rPr>
              <a:t>a limited set of possible </a:t>
            </a:r>
            <a:r>
              <a:rPr lang="en-US" dirty="0" smtClean="0">
                <a:solidFill>
                  <a:schemeClr val="tx1"/>
                </a:solidFill>
                <a:highlight>
                  <a:srgbClr val="FFFFFF"/>
                </a:highlight>
                <a:latin typeface="Fira sans" panose="020B0604020202020204" charset="0"/>
                <a:ea typeface="Arial"/>
                <a:cs typeface="Arial"/>
                <a:sym typeface="Arial"/>
              </a:rPr>
              <a:t>solutions</a:t>
            </a:r>
            <a:endParaRPr lang="en-US" dirty="0">
              <a:solidFill>
                <a:schemeClr val="tx1"/>
              </a:solidFill>
              <a:highlight>
                <a:srgbClr val="FFFFFF"/>
              </a:highlight>
              <a:latin typeface="Fira sans" panose="020B0604020202020204" charset="0"/>
              <a:ea typeface="Arial"/>
              <a:cs typeface="Arial"/>
              <a:sym typeface="Arial"/>
            </a:endParaRPr>
          </a:p>
          <a:p>
            <a:pPr lvl="0" indent="-381000">
              <a:spcBef>
                <a:spcPts val="0"/>
              </a:spcBef>
              <a:buClr>
                <a:srgbClr val="666666"/>
              </a:buClr>
              <a:buSzPts val="2400"/>
            </a:pPr>
            <a:r>
              <a:rPr lang="en-US" dirty="0" smtClean="0">
                <a:solidFill>
                  <a:schemeClr val="tx1"/>
                </a:solidFill>
                <a:highlight>
                  <a:srgbClr val="FFFFFF"/>
                </a:highlight>
                <a:latin typeface="Fira sans" panose="020B0604020202020204" charset="0"/>
                <a:ea typeface="Arial"/>
                <a:cs typeface="Arial"/>
                <a:sym typeface="Arial"/>
              </a:rPr>
              <a:t>These solutions (points</a:t>
            </a:r>
            <a:r>
              <a:rPr lang="en-US" dirty="0">
                <a:solidFill>
                  <a:schemeClr val="tx1"/>
                </a:solidFill>
                <a:highlight>
                  <a:srgbClr val="FFFFFF"/>
                </a:highlight>
                <a:latin typeface="Fira sans" panose="020B0604020202020204" charset="0"/>
                <a:ea typeface="Arial"/>
                <a:cs typeface="Arial"/>
                <a:sym typeface="Arial"/>
              </a:rPr>
              <a:t>) when plotted,  </a:t>
            </a:r>
            <a:r>
              <a:rPr lang="en-US" dirty="0" smtClean="0">
                <a:solidFill>
                  <a:schemeClr val="tx1"/>
                </a:solidFill>
                <a:highlight>
                  <a:srgbClr val="FFFFFF"/>
                </a:highlight>
                <a:latin typeface="Fira sans" panose="020B0604020202020204" charset="0"/>
                <a:ea typeface="Arial"/>
                <a:cs typeface="Arial"/>
                <a:sym typeface="Arial"/>
              </a:rPr>
              <a:t>form </a:t>
            </a:r>
            <a:r>
              <a:rPr lang="en-US" dirty="0">
                <a:solidFill>
                  <a:schemeClr val="tx1"/>
                </a:solidFill>
                <a:highlight>
                  <a:srgbClr val="FFFFFF"/>
                </a:highlight>
                <a:latin typeface="Fira sans" panose="020B0604020202020204" charset="0"/>
                <a:ea typeface="Arial"/>
                <a:cs typeface="Arial"/>
                <a:sym typeface="Arial"/>
              </a:rPr>
              <a:t>a curve </a:t>
            </a:r>
            <a:r>
              <a:rPr lang="en-US" dirty="0" smtClean="0">
                <a:solidFill>
                  <a:schemeClr val="tx1"/>
                </a:solidFill>
                <a:highlight>
                  <a:srgbClr val="FFFFFF"/>
                </a:highlight>
                <a:latin typeface="Fira sans" panose="020B0604020202020204" charset="0"/>
                <a:ea typeface="Arial"/>
                <a:cs typeface="Arial"/>
                <a:sym typeface="Arial"/>
              </a:rPr>
              <a:t>- elliptic </a:t>
            </a:r>
            <a:r>
              <a:rPr lang="en-US" dirty="0">
                <a:solidFill>
                  <a:schemeClr val="tx1"/>
                </a:solidFill>
                <a:highlight>
                  <a:srgbClr val="FFFFFF"/>
                </a:highlight>
                <a:latin typeface="Fira sans" panose="020B0604020202020204" charset="0"/>
                <a:ea typeface="Arial"/>
                <a:cs typeface="Arial"/>
                <a:sym typeface="Arial"/>
              </a:rPr>
              <a:t>curves. </a:t>
            </a:r>
          </a:p>
          <a:p>
            <a:pPr lvl="0" indent="-381000">
              <a:spcBef>
                <a:spcPts val="0"/>
              </a:spcBef>
              <a:buClr>
                <a:srgbClr val="666666"/>
              </a:buClr>
              <a:buSzPts val="2400"/>
            </a:pPr>
            <a:r>
              <a:rPr lang="en-US" b="1" dirty="0">
                <a:solidFill>
                  <a:schemeClr val="tx1"/>
                </a:solidFill>
                <a:highlight>
                  <a:srgbClr val="FFFFFF"/>
                </a:highlight>
                <a:latin typeface="Fira sans" panose="020B0604020202020204" charset="0"/>
                <a:ea typeface="Arial"/>
                <a:cs typeface="Arial"/>
                <a:sym typeface="Arial"/>
              </a:rPr>
              <a:t>Definition</a:t>
            </a:r>
            <a:r>
              <a:rPr lang="en-US" dirty="0">
                <a:solidFill>
                  <a:schemeClr val="tx1"/>
                </a:solidFill>
                <a:highlight>
                  <a:srgbClr val="FFFFFF"/>
                </a:highlight>
                <a:latin typeface="Fira sans" panose="020B0604020202020204" charset="0"/>
                <a:ea typeface="Arial"/>
                <a:cs typeface="Arial"/>
                <a:sym typeface="Arial"/>
              </a:rPr>
              <a:t>: elliptic curves are the set of points that are obtained as a result of solving elliptic functions over a predefined space</a:t>
            </a:r>
            <a:r>
              <a:rPr lang="en-US" dirty="0" smtClean="0">
                <a:solidFill>
                  <a:schemeClr val="tx1"/>
                </a:solidFill>
                <a:highlight>
                  <a:srgbClr val="FFFFFF"/>
                </a:highlight>
                <a:latin typeface="Fira sans" panose="020B0604020202020204" charset="0"/>
                <a:ea typeface="Arial"/>
                <a:cs typeface="Arial"/>
                <a:sym typeface="Arial"/>
              </a:rPr>
              <a:t>.</a:t>
            </a:r>
          </a:p>
          <a:p>
            <a:pPr marL="50800" lvl="0" indent="0">
              <a:spcBef>
                <a:spcPts val="0"/>
              </a:spcBef>
              <a:buNone/>
            </a:pPr>
            <a:endParaRPr lang="en-US" dirty="0">
              <a:latin typeface="Fira sans" panose="020B0604020202020204" charset="0"/>
            </a:endParaRPr>
          </a:p>
          <a:p>
            <a:pPr marL="76200" lvl="0" indent="0">
              <a:spcBef>
                <a:spcPts val="0"/>
              </a:spcBef>
              <a:buClr>
                <a:srgbClr val="666666"/>
              </a:buClr>
              <a:buSzPts val="2400"/>
              <a:buNone/>
            </a:pPr>
            <a:endParaRPr lang="en-US" dirty="0">
              <a:solidFill>
                <a:schemeClr val="tx1"/>
              </a:solidFill>
              <a:latin typeface="Fira sans" panose="020B0604020202020204" charset="0"/>
            </a:endParaRPr>
          </a:p>
        </p:txBody>
      </p:sp>
    </p:spTree>
    <p:extLst>
      <p:ext uri="{BB962C8B-B14F-4D97-AF65-F5344CB8AC3E}">
        <p14:creationId xmlns:p14="http://schemas.microsoft.com/office/powerpoint/2010/main" val="226175321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Elliptic functions and Elliptic Curve</a:t>
            </a:r>
            <a:endParaRPr lang="en-IN" dirty="0"/>
          </a:p>
        </p:txBody>
      </p:sp>
      <p:sp>
        <p:nvSpPr>
          <p:cNvPr id="3" name="Text Placeholder 2"/>
          <p:cNvSpPr>
            <a:spLocks noGrp="1"/>
          </p:cNvSpPr>
          <p:nvPr>
            <p:ph type="body" idx="1"/>
          </p:nvPr>
        </p:nvSpPr>
        <p:spPr/>
        <p:txBody>
          <a:bodyPr>
            <a:normAutofit/>
          </a:bodyPr>
          <a:lstStyle/>
          <a:p>
            <a:pPr lvl="0">
              <a:spcBef>
                <a:spcPts val="0"/>
              </a:spcBef>
            </a:pPr>
            <a:r>
              <a:rPr lang="en-US" dirty="0" smtClean="0">
                <a:latin typeface="Fira sans" panose="020B0604020202020204" charset="0"/>
              </a:rPr>
              <a:t>Max number </a:t>
            </a:r>
            <a:r>
              <a:rPr lang="en-US" dirty="0">
                <a:latin typeface="Fira sans" panose="020B0604020202020204" charset="0"/>
              </a:rPr>
              <a:t>of points on curve are bounded by</a:t>
            </a:r>
            <a:r>
              <a:rPr lang="en-US" dirty="0" smtClean="0">
                <a:latin typeface="Fira sans" panose="020B0604020202020204" charset="0"/>
              </a:rPr>
              <a:t>: p+1-2* </a:t>
            </a:r>
            <a:r>
              <a:rPr lang="en-US" dirty="0" err="1">
                <a:latin typeface="Fira sans" panose="020B0604020202020204" charset="0"/>
              </a:rPr>
              <a:t>sqrt</a:t>
            </a:r>
            <a:r>
              <a:rPr lang="en-US" dirty="0">
                <a:latin typeface="Fira sans" panose="020B0604020202020204" charset="0"/>
              </a:rPr>
              <a:t>(p)&lt;=N</a:t>
            </a:r>
            <a:r>
              <a:rPr lang="en-US" dirty="0" smtClean="0">
                <a:latin typeface="Fira sans" panose="020B0604020202020204" charset="0"/>
              </a:rPr>
              <a:t>&lt;=(p+1)+2 *</a:t>
            </a:r>
            <a:r>
              <a:rPr lang="en-US" dirty="0" err="1" smtClean="0">
                <a:latin typeface="Fira sans" panose="020B0604020202020204" charset="0"/>
              </a:rPr>
              <a:t>sqrt</a:t>
            </a:r>
            <a:r>
              <a:rPr lang="en-US" dirty="0" smtClean="0">
                <a:latin typeface="Fira sans" panose="020B0604020202020204" charset="0"/>
              </a:rPr>
              <a:t>(p)</a:t>
            </a:r>
          </a:p>
          <a:p>
            <a:pPr lvl="0" indent="-381000">
              <a:spcBef>
                <a:spcPts val="0"/>
              </a:spcBef>
              <a:buClr>
                <a:srgbClr val="666666"/>
              </a:buClr>
              <a:buSzPts val="2400"/>
            </a:pPr>
            <a:r>
              <a:rPr lang="en-US" dirty="0">
                <a:latin typeface="Fira sans" panose="020B0604020202020204" charset="0"/>
              </a:rPr>
              <a:t>Horizontal symmetry: Any point on the curve can be reflected over the x axis and remain </a:t>
            </a:r>
            <a:r>
              <a:rPr lang="en-US" dirty="0" smtClean="0">
                <a:latin typeface="Fira sans" panose="020B0604020202020204" charset="0"/>
              </a:rPr>
              <a:t>on the </a:t>
            </a:r>
            <a:r>
              <a:rPr lang="en-US" dirty="0">
                <a:latin typeface="Fira sans" panose="020B0604020202020204" charset="0"/>
              </a:rPr>
              <a:t>same curve. </a:t>
            </a:r>
          </a:p>
          <a:p>
            <a:pPr lvl="0" indent="-381000">
              <a:spcBef>
                <a:spcPts val="0"/>
              </a:spcBef>
              <a:buClr>
                <a:srgbClr val="666666"/>
              </a:buClr>
              <a:buSzPts val="2400"/>
            </a:pPr>
            <a:r>
              <a:rPr lang="en-US" dirty="0">
                <a:latin typeface="Fira sans" panose="020B0604020202020204" charset="0"/>
              </a:rPr>
              <a:t>A more interesting property is that any non-vertical line will intersect the curve in at most three places.</a:t>
            </a:r>
          </a:p>
          <a:p>
            <a:pPr lvl="0">
              <a:spcBef>
                <a:spcPts val="0"/>
              </a:spcBef>
            </a:pPr>
            <a:endParaRPr lang="en-US" dirty="0">
              <a:latin typeface="Fira sans" panose="020B0604020202020204" charset="0"/>
            </a:endParaRPr>
          </a:p>
          <a:p>
            <a:pPr marL="76200" lvl="0" indent="0">
              <a:spcBef>
                <a:spcPts val="0"/>
              </a:spcBef>
              <a:buClr>
                <a:srgbClr val="666666"/>
              </a:buClr>
              <a:buSzPts val="2400"/>
              <a:buNone/>
            </a:pPr>
            <a:endParaRPr lang="en-US" dirty="0">
              <a:solidFill>
                <a:schemeClr val="tx1"/>
              </a:solidFill>
              <a:latin typeface="Fira sans" panose="020B0604020202020204" charset="0"/>
            </a:endParaRPr>
          </a:p>
        </p:txBody>
      </p:sp>
    </p:spTree>
    <p:extLst>
      <p:ext uri="{BB962C8B-B14F-4D97-AF65-F5344CB8AC3E}">
        <p14:creationId xmlns:p14="http://schemas.microsoft.com/office/powerpoint/2010/main" val="41147654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Asymmetric Key cryptography</a:t>
            </a:r>
            <a:endParaRPr lang="en-IN" dirty="0"/>
          </a:p>
        </p:txBody>
      </p:sp>
      <p:sp>
        <p:nvSpPr>
          <p:cNvPr id="3" name="Text Placeholder 2"/>
          <p:cNvSpPr>
            <a:spLocks noGrp="1"/>
          </p:cNvSpPr>
          <p:nvPr>
            <p:ph type="body" idx="1"/>
          </p:nvPr>
        </p:nvSpPr>
        <p:spPr/>
        <p:txBody>
          <a:bodyPr>
            <a:normAutofit fontScale="92500" lnSpcReduction="10000"/>
          </a:bodyPr>
          <a:lstStyle/>
          <a:p>
            <a:r>
              <a:rPr lang="en-IN" dirty="0" smtClean="0"/>
              <a:t>Uses different keys in encryption and decryption process</a:t>
            </a:r>
          </a:p>
          <a:p>
            <a:r>
              <a:rPr lang="en-IN" dirty="0" smtClean="0"/>
              <a:t>The encryption and decryption processes might be inverse operations of each other</a:t>
            </a:r>
          </a:p>
          <a:p>
            <a:r>
              <a:rPr lang="en-IN" dirty="0" smtClean="0"/>
              <a:t>Every user has to maintain a pair of keys: public key and private key</a:t>
            </a:r>
          </a:p>
          <a:p>
            <a:r>
              <a:rPr lang="en-IN" dirty="0" smtClean="0"/>
              <a:t>Only the private keys are kept secret, public keys can be announced to world</a:t>
            </a:r>
          </a:p>
          <a:p>
            <a:r>
              <a:rPr lang="en-IN" dirty="0" smtClean="0"/>
              <a:t>Can be used to authenticate themselves to everybody else</a:t>
            </a:r>
          </a:p>
          <a:p>
            <a:r>
              <a:rPr lang="en-IN" dirty="0" smtClean="0"/>
              <a:t>Typically follows stream ciphers</a:t>
            </a:r>
          </a:p>
          <a:p>
            <a:r>
              <a:rPr lang="en-IN" dirty="0" smtClean="0"/>
              <a:t>Examples: RSA, ECC</a:t>
            </a:r>
          </a:p>
        </p:txBody>
      </p:sp>
    </p:spTree>
    <p:extLst>
      <p:ext uri="{BB962C8B-B14F-4D97-AF65-F5344CB8AC3E}">
        <p14:creationId xmlns:p14="http://schemas.microsoft.com/office/powerpoint/2010/main" val="356676970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g16f87e9da1b_0_60"/>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marL="457200" lvl="0" indent="0" algn="ctr" rtl="0">
              <a:lnSpc>
                <a:spcPct val="90000"/>
              </a:lnSpc>
              <a:spcBef>
                <a:spcPts val="0"/>
              </a:spcBef>
              <a:spcAft>
                <a:spcPts val="0"/>
              </a:spcAft>
              <a:buSzPts val="3600"/>
              <a:buNone/>
            </a:pPr>
            <a:r>
              <a:rPr lang="en-US"/>
              <a:t>Why Elliptic curves are symmetric?</a:t>
            </a:r>
            <a:endParaRPr/>
          </a:p>
        </p:txBody>
      </p:sp>
      <p:sp>
        <p:nvSpPr>
          <p:cNvPr id="180" name="Google Shape;180;g16f87e9da1b_0_60"/>
          <p:cNvSpPr txBox="1">
            <a:spLocks noGrp="1"/>
          </p:cNvSpPr>
          <p:nvPr>
            <p:ph type="body" idx="1"/>
          </p:nvPr>
        </p:nvSpPr>
        <p:spPr>
          <a:xfrm>
            <a:off x="655370" y="1189973"/>
            <a:ext cx="8248500" cy="4899300"/>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SzPts val="2800"/>
              <a:buChar char="•"/>
            </a:pPr>
            <a:r>
              <a:rPr lang="en-US"/>
              <a:t>Y2 = x3+ax+b</a:t>
            </a:r>
            <a:endParaRPr/>
          </a:p>
          <a:p>
            <a:pPr marL="457200" lvl="0" indent="-406400" algn="l" rtl="0">
              <a:lnSpc>
                <a:spcPct val="90000"/>
              </a:lnSpc>
              <a:spcBef>
                <a:spcPts val="0"/>
              </a:spcBef>
              <a:spcAft>
                <a:spcPts val="0"/>
              </a:spcAft>
              <a:buSzPts val="2800"/>
              <a:buChar char="•"/>
            </a:pPr>
            <a:r>
              <a:rPr lang="en-US"/>
              <a:t>⇒ y = sqrt(x3+ax+b)</a:t>
            </a:r>
            <a:endParaRPr/>
          </a:p>
          <a:p>
            <a:pPr marL="457200" lvl="0" indent="-406400" algn="l" rtl="0">
              <a:lnSpc>
                <a:spcPct val="90000"/>
              </a:lnSpc>
              <a:spcBef>
                <a:spcPts val="0"/>
              </a:spcBef>
              <a:spcAft>
                <a:spcPts val="0"/>
              </a:spcAft>
              <a:buSzPts val="2800"/>
              <a:buChar char="•"/>
            </a:pPr>
            <a:r>
              <a:rPr lang="en-US"/>
              <a:t>y has +ve and -ve roots/values on graph (+-x)</a:t>
            </a:r>
            <a:endParaRPr/>
          </a:p>
          <a:p>
            <a:pPr marL="457200" lvl="0" indent="-406400" algn="l" rtl="0">
              <a:lnSpc>
                <a:spcPct val="90000"/>
              </a:lnSpc>
              <a:spcBef>
                <a:spcPts val="0"/>
              </a:spcBef>
              <a:spcAft>
                <a:spcPts val="0"/>
              </a:spcAft>
              <a:buSzPts val="2800"/>
              <a:buChar char="•"/>
            </a:pPr>
            <a:r>
              <a:rPr lang="en-US"/>
              <a:t>when plotted, gives a symmetric curve along y=0</a:t>
            </a:r>
            <a:endParaRPr/>
          </a:p>
        </p:txBody>
      </p:sp>
      <p:pic>
        <p:nvPicPr>
          <p:cNvPr id="181" name="Google Shape;181;g16f87e9da1b_0_60" descr="Diagram graphs the elliptic curve equation y=x³ + ax + b."/>
          <p:cNvPicPr preferRelativeResize="0"/>
          <p:nvPr/>
        </p:nvPicPr>
        <p:blipFill rotWithShape="1">
          <a:blip r:embed="rId3">
            <a:alphaModFix/>
          </a:blip>
          <a:srcRect/>
          <a:stretch/>
        </p:blipFill>
        <p:spPr>
          <a:xfrm>
            <a:off x="4504659" y="3286791"/>
            <a:ext cx="3405188" cy="2905126"/>
          </a:xfrm>
          <a:prstGeom prst="rect">
            <a:avLst/>
          </a:prstGeom>
          <a:noFill/>
          <a:ln>
            <a:noFill/>
          </a:ln>
        </p:spPr>
      </p:pic>
    </p:spTree>
    <p:extLst>
      <p:ext uri="{BB962C8B-B14F-4D97-AF65-F5344CB8AC3E}">
        <p14:creationId xmlns:p14="http://schemas.microsoft.com/office/powerpoint/2010/main" val="1883244628"/>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ECC types</a:t>
            </a:r>
            <a:endParaRPr lang="en-IN" dirty="0"/>
          </a:p>
        </p:txBody>
      </p:sp>
      <p:sp>
        <p:nvSpPr>
          <p:cNvPr id="3" name="Text Placeholder 2"/>
          <p:cNvSpPr>
            <a:spLocks noGrp="1"/>
          </p:cNvSpPr>
          <p:nvPr>
            <p:ph type="body" idx="1"/>
          </p:nvPr>
        </p:nvSpPr>
        <p:spPr/>
        <p:txBody>
          <a:bodyPr/>
          <a:lstStyle/>
          <a:p>
            <a:pPr lvl="0">
              <a:spcBef>
                <a:spcPts val="0"/>
              </a:spcBef>
            </a:pPr>
            <a:r>
              <a:rPr lang="en-US" dirty="0"/>
              <a:t>ECC is defined as</a:t>
            </a:r>
          </a:p>
          <a:p>
            <a:pPr lvl="1">
              <a:spcBef>
                <a:spcPts val="0"/>
              </a:spcBef>
            </a:pPr>
            <a:r>
              <a:rPr lang="en-US" dirty="0"/>
              <a:t>EC over </a:t>
            </a:r>
            <a:r>
              <a:rPr lang="en-US" dirty="0" err="1"/>
              <a:t>Zp</a:t>
            </a:r>
            <a:r>
              <a:rPr lang="en-US" dirty="0"/>
              <a:t>, prime curve</a:t>
            </a:r>
          </a:p>
          <a:p>
            <a:pPr lvl="1">
              <a:spcBef>
                <a:spcPts val="0"/>
              </a:spcBef>
            </a:pPr>
            <a:r>
              <a:rPr lang="en-US" dirty="0"/>
              <a:t>EC over GF(2^m)</a:t>
            </a:r>
          </a:p>
          <a:p>
            <a:endParaRPr lang="en-IN" dirty="0"/>
          </a:p>
        </p:txBody>
      </p:sp>
    </p:spTree>
    <p:extLst>
      <p:ext uri="{BB962C8B-B14F-4D97-AF65-F5344CB8AC3E}">
        <p14:creationId xmlns:p14="http://schemas.microsoft.com/office/powerpoint/2010/main" val="31330389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6f87e9da1b_0_84"/>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SzPts val="3600"/>
              <a:buNone/>
            </a:pPr>
            <a:r>
              <a:rPr lang="en-US"/>
              <a:t>EC over Zp</a:t>
            </a:r>
            <a:endParaRPr/>
          </a:p>
        </p:txBody>
      </p:sp>
      <p:sp>
        <p:nvSpPr>
          <p:cNvPr id="216" name="Google Shape;216;g16f87e9da1b_0_84"/>
          <p:cNvSpPr txBox="1">
            <a:spLocks noGrp="1"/>
          </p:cNvSpPr>
          <p:nvPr>
            <p:ph type="body" idx="1"/>
          </p:nvPr>
        </p:nvSpPr>
        <p:spPr>
          <a:xfrm>
            <a:off x="655370" y="1189973"/>
            <a:ext cx="8248500" cy="4899300"/>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SzPts val="2800"/>
              <a:buChar char="•"/>
            </a:pPr>
            <a:r>
              <a:rPr lang="en-US" dirty="0" smtClean="0"/>
              <a:t>Prime curve</a:t>
            </a:r>
            <a:endParaRPr dirty="0"/>
          </a:p>
          <a:p>
            <a:pPr marL="457200" lvl="0" indent="-406400" algn="l" rtl="0">
              <a:lnSpc>
                <a:spcPct val="90000"/>
              </a:lnSpc>
              <a:spcBef>
                <a:spcPts val="0"/>
              </a:spcBef>
              <a:spcAft>
                <a:spcPts val="0"/>
              </a:spcAft>
              <a:buSzPts val="2800"/>
              <a:buChar char="•"/>
            </a:pPr>
            <a:r>
              <a:rPr lang="en-US" dirty="0" smtClean="0"/>
              <a:t>Equation: </a:t>
            </a:r>
            <a:r>
              <a:rPr lang="en-US" dirty="0"/>
              <a:t>y</a:t>
            </a:r>
            <a:r>
              <a:rPr lang="en-US" baseline="30000" dirty="0"/>
              <a:t>2</a:t>
            </a:r>
            <a:r>
              <a:rPr lang="en-US" dirty="0"/>
              <a:t> mod p = (</a:t>
            </a:r>
            <a:r>
              <a:rPr lang="en-US" dirty="0" smtClean="0"/>
              <a:t>x</a:t>
            </a:r>
            <a:r>
              <a:rPr lang="en-US" baseline="30000" dirty="0" smtClean="0"/>
              <a:t>3</a:t>
            </a:r>
            <a:r>
              <a:rPr lang="en-US" dirty="0" smtClean="0"/>
              <a:t>+ax+b</a:t>
            </a:r>
            <a:r>
              <a:rPr lang="en-US" dirty="0"/>
              <a:t>) mod p</a:t>
            </a:r>
            <a:endParaRPr dirty="0"/>
          </a:p>
          <a:p>
            <a:pPr marL="457200" lvl="0" indent="-406400" algn="l" rtl="0">
              <a:lnSpc>
                <a:spcPct val="90000"/>
              </a:lnSpc>
              <a:spcBef>
                <a:spcPts val="0"/>
              </a:spcBef>
              <a:spcAft>
                <a:spcPts val="0"/>
              </a:spcAft>
              <a:buSzPts val="2800"/>
              <a:buChar char="•"/>
            </a:pPr>
            <a:r>
              <a:rPr lang="en-US" dirty="0"/>
              <a:t>variables and coefficients are restricted to finite field</a:t>
            </a:r>
            <a:endParaRPr dirty="0"/>
          </a:p>
          <a:p>
            <a:pPr marL="457200" lvl="0" indent="-406400" algn="l" rtl="0">
              <a:lnSpc>
                <a:spcPct val="90000"/>
              </a:lnSpc>
              <a:spcBef>
                <a:spcPts val="0"/>
              </a:spcBef>
              <a:spcAft>
                <a:spcPts val="0"/>
              </a:spcAft>
              <a:buSzPts val="2800"/>
              <a:buChar char="•"/>
            </a:pPr>
            <a:r>
              <a:rPr lang="en-US" dirty="0"/>
              <a:t>values range from </a:t>
            </a:r>
            <a:r>
              <a:rPr lang="en-US" dirty="0" smtClean="0"/>
              <a:t>(0 </a:t>
            </a:r>
            <a:r>
              <a:rPr lang="en-US" dirty="0"/>
              <a:t>to </a:t>
            </a:r>
            <a:r>
              <a:rPr lang="en-US" dirty="0" smtClean="0"/>
              <a:t>p-1), </a:t>
            </a:r>
            <a:r>
              <a:rPr lang="en-US" dirty="0"/>
              <a:t>values beyond p are taken as </a:t>
            </a:r>
            <a:r>
              <a:rPr lang="en-US" dirty="0" smtClean="0"/>
              <a:t>(value </a:t>
            </a:r>
            <a:r>
              <a:rPr lang="en-US" dirty="0"/>
              <a:t>mod </a:t>
            </a:r>
            <a:r>
              <a:rPr lang="en-US" dirty="0" smtClean="0"/>
              <a:t>p)</a:t>
            </a:r>
            <a:endParaRPr dirty="0"/>
          </a:p>
          <a:p>
            <a:pPr marL="457200" lvl="0" indent="-406400" algn="l" rtl="0">
              <a:lnSpc>
                <a:spcPct val="90000"/>
              </a:lnSpc>
              <a:spcBef>
                <a:spcPts val="0"/>
              </a:spcBef>
              <a:spcAft>
                <a:spcPts val="0"/>
              </a:spcAft>
              <a:buSzPts val="2800"/>
              <a:buChar char="•"/>
            </a:pPr>
            <a:r>
              <a:rPr lang="en-US" dirty="0"/>
              <a:t>curve is </a:t>
            </a:r>
            <a:r>
              <a:rPr lang="en-US" dirty="0" smtClean="0"/>
              <a:t>focused in </a:t>
            </a:r>
            <a:r>
              <a:rPr lang="en-US" dirty="0"/>
              <a:t>only one quadrant from (0,0) through(p-1,p-1) with positive integers</a:t>
            </a:r>
            <a:endParaRPr dirty="0"/>
          </a:p>
        </p:txBody>
      </p:sp>
    </p:spTree>
    <p:extLst>
      <p:ext uri="{BB962C8B-B14F-4D97-AF65-F5344CB8AC3E}">
        <p14:creationId xmlns:p14="http://schemas.microsoft.com/office/powerpoint/2010/main" val="4137548653"/>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computations </a:t>
            </a:r>
            <a:r>
              <a:rPr lang="en-US" dirty="0"/>
              <a:t>involved in </a:t>
            </a:r>
            <a:r>
              <a:rPr lang="en-US" dirty="0" smtClean="0"/>
              <a:t>ECC</a:t>
            </a:r>
            <a:endParaRPr lang="en-IN" dirty="0"/>
          </a:p>
        </p:txBody>
      </p:sp>
      <p:sp>
        <p:nvSpPr>
          <p:cNvPr id="3" name="Text Placeholder 2"/>
          <p:cNvSpPr>
            <a:spLocks noGrp="1"/>
          </p:cNvSpPr>
          <p:nvPr>
            <p:ph type="body" idx="1"/>
          </p:nvPr>
        </p:nvSpPr>
        <p:spPr/>
        <p:txBody>
          <a:bodyPr/>
          <a:lstStyle/>
          <a:p>
            <a:pPr marL="50800" indent="0">
              <a:buNone/>
            </a:pPr>
            <a:r>
              <a:rPr lang="en-US" dirty="0" smtClean="0"/>
              <a:t>1. Scalar </a:t>
            </a:r>
            <a:r>
              <a:rPr lang="en-US" dirty="0"/>
              <a:t>Multiplication:</a:t>
            </a:r>
          </a:p>
          <a:p>
            <a:pPr lvl="1"/>
            <a:r>
              <a:rPr lang="en-US" dirty="0" smtClean="0"/>
              <a:t>multiply </a:t>
            </a:r>
            <a:r>
              <a:rPr lang="en-US" dirty="0"/>
              <a:t>a point on the elliptic curve by a scalar (an integer). </a:t>
            </a:r>
            <a:r>
              <a:rPr lang="en-US" dirty="0" smtClean="0"/>
              <a:t> </a:t>
            </a:r>
          </a:p>
          <a:p>
            <a:pPr lvl="1"/>
            <a:r>
              <a:rPr lang="en-US" dirty="0" smtClean="0"/>
              <a:t>E.g. if 2*p where p=p(</a:t>
            </a:r>
            <a:r>
              <a:rPr lang="en-US" dirty="0" err="1" smtClean="0"/>
              <a:t>x,y</a:t>
            </a:r>
            <a:r>
              <a:rPr lang="en-US" dirty="0" smtClean="0"/>
              <a:t>)</a:t>
            </a:r>
          </a:p>
          <a:p>
            <a:pPr lvl="1"/>
            <a:r>
              <a:rPr lang="en-US" dirty="0" smtClean="0"/>
              <a:t>The </a:t>
            </a:r>
            <a:r>
              <a:rPr lang="en-US" dirty="0"/>
              <a:t>result is another point on the curve.</a:t>
            </a:r>
          </a:p>
          <a:p>
            <a:pPr lvl="1"/>
            <a:r>
              <a:rPr lang="en-US" dirty="0" smtClean="0"/>
              <a:t>Scalar </a:t>
            </a:r>
            <a:r>
              <a:rPr lang="en-US" dirty="0"/>
              <a:t>multiplication is used in key generation, key exchange (ECDH), and digital signatures (ECDSA).</a:t>
            </a:r>
          </a:p>
          <a:p>
            <a:pPr marL="50800" indent="0">
              <a:buNone/>
            </a:pPr>
            <a:r>
              <a:rPr lang="en-US" dirty="0" smtClean="0"/>
              <a:t>2. Point </a:t>
            </a:r>
            <a:r>
              <a:rPr lang="en-US" dirty="0"/>
              <a:t>Addition and Subtraction:</a:t>
            </a:r>
          </a:p>
          <a:p>
            <a:pPr lvl="1"/>
            <a:r>
              <a:rPr lang="en-US" dirty="0" smtClean="0"/>
              <a:t>allows </a:t>
            </a:r>
            <a:r>
              <a:rPr lang="en-US" dirty="0"/>
              <a:t>combining and canceling points on the </a:t>
            </a:r>
            <a:r>
              <a:rPr lang="en-US" dirty="0" smtClean="0"/>
              <a:t>curve.</a:t>
            </a:r>
          </a:p>
          <a:p>
            <a:pPr lvl="1"/>
            <a:r>
              <a:rPr lang="en-US" dirty="0" smtClean="0"/>
              <a:t>Diff formulae for p-q and </a:t>
            </a:r>
            <a:r>
              <a:rPr lang="en-US" dirty="0" err="1" smtClean="0"/>
              <a:t>p+q</a:t>
            </a:r>
            <a:r>
              <a:rPr lang="en-US" dirty="0" smtClean="0"/>
              <a:t> based on if p=q and p!=q</a:t>
            </a:r>
          </a:p>
          <a:p>
            <a:pPr lvl="1"/>
            <a:r>
              <a:rPr lang="en-US" dirty="0" smtClean="0"/>
              <a:t>Point </a:t>
            </a:r>
            <a:r>
              <a:rPr lang="en-US" dirty="0"/>
              <a:t>addition is used in scalar multiplication and key exchange operations to compute new points on the curve</a:t>
            </a:r>
            <a:r>
              <a:rPr lang="en-US" dirty="0" smtClean="0"/>
              <a:t>.</a:t>
            </a:r>
            <a:endParaRPr lang="en-IN" dirty="0"/>
          </a:p>
        </p:txBody>
      </p:sp>
    </p:spTree>
    <p:extLst>
      <p:ext uri="{BB962C8B-B14F-4D97-AF65-F5344CB8AC3E}">
        <p14:creationId xmlns:p14="http://schemas.microsoft.com/office/powerpoint/2010/main" val="14427490"/>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computations involved in ECC</a:t>
            </a:r>
            <a:endParaRPr lang="en-IN" dirty="0"/>
          </a:p>
        </p:txBody>
      </p:sp>
      <p:sp>
        <p:nvSpPr>
          <p:cNvPr id="3" name="Text Placeholder 2"/>
          <p:cNvSpPr>
            <a:spLocks noGrp="1"/>
          </p:cNvSpPr>
          <p:nvPr>
            <p:ph type="body" idx="1"/>
          </p:nvPr>
        </p:nvSpPr>
        <p:spPr/>
        <p:txBody>
          <a:bodyPr/>
          <a:lstStyle/>
          <a:p>
            <a:pPr marL="50800" indent="0">
              <a:buNone/>
            </a:pPr>
            <a:r>
              <a:rPr lang="en-US" dirty="0" smtClean="0"/>
              <a:t>3. </a:t>
            </a:r>
            <a:r>
              <a:rPr lang="en-US" dirty="0"/>
              <a:t>Modular Arithmetic:</a:t>
            </a:r>
          </a:p>
          <a:p>
            <a:pPr lvl="1"/>
            <a:r>
              <a:rPr lang="en-US" dirty="0" smtClean="0"/>
              <a:t>ECC </a:t>
            </a:r>
            <a:r>
              <a:rPr lang="en-US" dirty="0"/>
              <a:t>operations </a:t>
            </a:r>
            <a:r>
              <a:rPr lang="en-US" dirty="0" smtClean="0"/>
              <a:t>are modular </a:t>
            </a:r>
            <a:r>
              <a:rPr lang="en-US" dirty="0"/>
              <a:t>arithmetic in a finite field. All calculations are performed modulo a prime number p, which defines the field</a:t>
            </a:r>
            <a:r>
              <a:rPr lang="en-US" dirty="0" smtClean="0"/>
              <a:t>. </a:t>
            </a:r>
          </a:p>
          <a:p>
            <a:pPr lvl="1"/>
            <a:r>
              <a:rPr lang="en-US" dirty="0" smtClean="0"/>
              <a:t>Modular </a:t>
            </a:r>
            <a:r>
              <a:rPr lang="en-US" dirty="0"/>
              <a:t>addition, subtraction, multiplication, and inversion are used extensively in ECC.</a:t>
            </a:r>
          </a:p>
          <a:p>
            <a:pPr marL="50800" indent="0">
              <a:buNone/>
            </a:pPr>
            <a:r>
              <a:rPr lang="en-US" dirty="0"/>
              <a:t>4. Curve Parameter Computation:</a:t>
            </a:r>
          </a:p>
          <a:p>
            <a:pPr lvl="1"/>
            <a:r>
              <a:rPr lang="en-US" dirty="0" smtClean="0"/>
              <a:t>ECC </a:t>
            </a:r>
            <a:r>
              <a:rPr lang="en-US" dirty="0"/>
              <a:t>requires </a:t>
            </a:r>
            <a:r>
              <a:rPr lang="en-US" dirty="0" smtClean="0"/>
              <a:t>definition of </a:t>
            </a:r>
            <a:r>
              <a:rPr lang="en-US" dirty="0"/>
              <a:t>an elliptic curve over a finite field with specific parameters a, b, and the prime modulus p. </a:t>
            </a:r>
            <a:endParaRPr lang="en-US" dirty="0" smtClean="0"/>
          </a:p>
          <a:p>
            <a:pPr lvl="1"/>
            <a:r>
              <a:rPr lang="en-US" dirty="0" smtClean="0"/>
              <a:t>These </a:t>
            </a:r>
            <a:r>
              <a:rPr lang="en-US" dirty="0"/>
              <a:t>parameters are used to define the curve equation y^2 = x^3 + ax + </a:t>
            </a:r>
            <a:r>
              <a:rPr lang="en-US" dirty="0" smtClean="0"/>
              <a:t>b.</a:t>
            </a:r>
          </a:p>
          <a:p>
            <a:pPr lvl="1"/>
            <a:r>
              <a:rPr lang="en-US" dirty="0" smtClean="0"/>
              <a:t>The </a:t>
            </a:r>
            <a:r>
              <a:rPr lang="en-US" dirty="0"/>
              <a:t>parameters are chosen carefully to ensure security and efficiency.</a:t>
            </a:r>
          </a:p>
          <a:p>
            <a:endParaRPr lang="en-US" dirty="0"/>
          </a:p>
        </p:txBody>
      </p:sp>
    </p:spTree>
    <p:extLst>
      <p:ext uri="{BB962C8B-B14F-4D97-AF65-F5344CB8AC3E}">
        <p14:creationId xmlns:p14="http://schemas.microsoft.com/office/powerpoint/2010/main" val="175723291"/>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computations involved in ECC</a:t>
            </a:r>
            <a:endParaRPr lang="en-IN" dirty="0"/>
          </a:p>
        </p:txBody>
      </p:sp>
      <p:sp>
        <p:nvSpPr>
          <p:cNvPr id="3" name="Text Placeholder 2"/>
          <p:cNvSpPr>
            <a:spLocks noGrp="1"/>
          </p:cNvSpPr>
          <p:nvPr>
            <p:ph type="body" idx="1"/>
          </p:nvPr>
        </p:nvSpPr>
        <p:spPr>
          <a:xfrm>
            <a:off x="595735" y="1070704"/>
            <a:ext cx="8248389" cy="4899308"/>
          </a:xfrm>
        </p:spPr>
        <p:txBody>
          <a:bodyPr/>
          <a:lstStyle/>
          <a:p>
            <a:pPr marL="50800" indent="0">
              <a:buNone/>
            </a:pPr>
            <a:r>
              <a:rPr lang="en-US" dirty="0"/>
              <a:t>5. Key Pair Generation:</a:t>
            </a:r>
          </a:p>
          <a:p>
            <a:pPr lvl="1"/>
            <a:r>
              <a:rPr lang="en-US" dirty="0" smtClean="0"/>
              <a:t>a </a:t>
            </a:r>
            <a:r>
              <a:rPr lang="en-US" dirty="0"/>
              <a:t>random private key is chosen. </a:t>
            </a:r>
            <a:endParaRPr lang="en-US" dirty="0" smtClean="0"/>
          </a:p>
          <a:p>
            <a:pPr lvl="1"/>
            <a:r>
              <a:rPr lang="en-US" dirty="0" smtClean="0"/>
              <a:t>public </a:t>
            </a:r>
            <a:r>
              <a:rPr lang="en-US" dirty="0"/>
              <a:t>key </a:t>
            </a:r>
            <a:r>
              <a:rPr lang="en-US" dirty="0" smtClean="0"/>
              <a:t>= scalar </a:t>
            </a:r>
            <a:r>
              <a:rPr lang="en-US" dirty="0"/>
              <a:t>multiplication of the curve's base point by the private key.</a:t>
            </a:r>
          </a:p>
          <a:p>
            <a:pPr lvl="1"/>
            <a:r>
              <a:rPr lang="en-US" dirty="0"/>
              <a:t>The private key is typically a randomly generated integer, and the public key is a point on the curve.</a:t>
            </a:r>
          </a:p>
          <a:p>
            <a:pPr marL="50800" indent="0">
              <a:buNone/>
            </a:pPr>
            <a:r>
              <a:rPr lang="en-US" dirty="0"/>
              <a:t>6</a:t>
            </a:r>
            <a:r>
              <a:rPr lang="en-US" dirty="0" smtClean="0"/>
              <a:t>. </a:t>
            </a:r>
            <a:r>
              <a:rPr lang="en-US" dirty="0"/>
              <a:t>Elliptic Curve</a:t>
            </a:r>
            <a:r>
              <a:rPr lang="en-US" dirty="0" smtClean="0"/>
              <a:t> </a:t>
            </a:r>
            <a:r>
              <a:rPr lang="en-US" dirty="0"/>
              <a:t>Key Exchange (ECDH):</a:t>
            </a:r>
          </a:p>
          <a:p>
            <a:pPr lvl="1"/>
            <a:r>
              <a:rPr lang="en-US" dirty="0" smtClean="0"/>
              <a:t>both </a:t>
            </a:r>
            <a:r>
              <a:rPr lang="en-US" dirty="0"/>
              <a:t>parties compute shared secrets by performing scalar multiplications using their private keys and the other party's public </a:t>
            </a:r>
            <a:r>
              <a:rPr lang="en-US" dirty="0" smtClean="0"/>
              <a:t>key.</a:t>
            </a:r>
          </a:p>
          <a:p>
            <a:pPr lvl="1"/>
            <a:r>
              <a:rPr lang="en-US" dirty="0" smtClean="0"/>
              <a:t>The </a:t>
            </a:r>
            <a:r>
              <a:rPr lang="en-US" dirty="0"/>
              <a:t>shared secret is derived from the result of scalar multiplication.</a:t>
            </a:r>
          </a:p>
          <a:p>
            <a:pPr marL="50800" indent="0">
              <a:buNone/>
            </a:pPr>
            <a:r>
              <a:rPr lang="en-US" dirty="0"/>
              <a:t>7. Digital Signatures (ECDSA</a:t>
            </a:r>
            <a:r>
              <a:rPr lang="en-US" dirty="0" smtClean="0"/>
              <a:t>) (Not in syllabus)</a:t>
            </a:r>
            <a:endParaRPr lang="en-IN" dirty="0"/>
          </a:p>
        </p:txBody>
      </p:sp>
    </p:spTree>
    <p:extLst>
      <p:ext uri="{BB962C8B-B14F-4D97-AF65-F5344CB8AC3E}">
        <p14:creationId xmlns:p14="http://schemas.microsoft.com/office/powerpoint/2010/main" val="920891057"/>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Input pre-processing</a:t>
            </a:r>
            <a:endParaRPr lang="en-IN" dirty="0"/>
          </a:p>
        </p:txBody>
      </p:sp>
      <p:sp>
        <p:nvSpPr>
          <p:cNvPr id="3" name="Text Placeholder 2"/>
          <p:cNvSpPr>
            <a:spLocks noGrp="1"/>
          </p:cNvSpPr>
          <p:nvPr>
            <p:ph type="body" idx="1"/>
          </p:nvPr>
        </p:nvSpPr>
        <p:spPr/>
        <p:txBody>
          <a:bodyPr/>
          <a:lstStyle/>
          <a:p>
            <a:r>
              <a:rPr lang="en-IN" dirty="0" smtClean="0"/>
              <a:t>Conversion of input data into ECC points</a:t>
            </a:r>
            <a:r>
              <a:rPr lang="en-IN" dirty="0" smtClean="0">
                <a:sym typeface="Wingdings" panose="05000000000000000000" pitchFamily="2" charset="2"/>
              </a:rPr>
              <a:t> out of scope of current honours course study</a:t>
            </a:r>
          </a:p>
          <a:p>
            <a:endParaRPr lang="en-IN" dirty="0"/>
          </a:p>
        </p:txBody>
      </p:sp>
    </p:spTree>
    <p:extLst>
      <p:ext uri="{BB962C8B-B14F-4D97-AF65-F5344CB8AC3E}">
        <p14:creationId xmlns:p14="http://schemas.microsoft.com/office/powerpoint/2010/main" val="2646545008"/>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g17bb6bffb25_0_36"/>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SzPts val="3600"/>
              <a:buNone/>
            </a:pPr>
            <a:r>
              <a:rPr lang="en-US" dirty="0" smtClean="0"/>
              <a:t>ECC arithmetic</a:t>
            </a:r>
            <a:endParaRPr dirty="0"/>
          </a:p>
        </p:txBody>
      </p:sp>
      <p:sp>
        <p:nvSpPr>
          <p:cNvPr id="384" name="Google Shape;384;g17bb6bffb25_0_36"/>
          <p:cNvSpPr txBox="1">
            <a:spLocks noGrp="1"/>
          </p:cNvSpPr>
          <p:nvPr>
            <p:ph type="body" idx="1"/>
          </p:nvPr>
        </p:nvSpPr>
        <p:spPr>
          <a:xfrm>
            <a:off x="655370" y="1189973"/>
            <a:ext cx="8248500" cy="4899300"/>
          </a:xfrm>
          <a:prstGeom prst="rect">
            <a:avLst/>
          </a:prstGeom>
          <a:noFill/>
          <a:ln>
            <a:noFill/>
          </a:ln>
        </p:spPr>
        <p:txBody>
          <a:bodyPr spcFirstLastPara="1" wrap="square" lIns="91425" tIns="45700" rIns="91425" bIns="45700" anchor="t" anchorCtr="0">
            <a:noAutofit/>
          </a:bodyPr>
          <a:lstStyle/>
          <a:p>
            <a:pPr marL="565150" indent="-514350">
              <a:spcBef>
                <a:spcPts val="0"/>
              </a:spcBef>
              <a:buFont typeface="+mj-lt"/>
              <a:buAutoNum type="arabicPeriod"/>
            </a:pPr>
            <a:r>
              <a:rPr lang="en-US" dirty="0" smtClean="0"/>
              <a:t>Given </a:t>
            </a:r>
            <a:r>
              <a:rPr lang="en-US" dirty="0" err="1" smtClean="0"/>
              <a:t>Zp</a:t>
            </a:r>
            <a:r>
              <a:rPr lang="en-US" dirty="0" smtClean="0"/>
              <a:t>, compute all points on the curve</a:t>
            </a:r>
            <a:endParaRPr lang="en-US" dirty="0"/>
          </a:p>
          <a:p>
            <a:pPr marL="565150" lvl="0" indent="-514350" algn="l" rtl="0">
              <a:lnSpc>
                <a:spcPct val="90000"/>
              </a:lnSpc>
              <a:spcBef>
                <a:spcPts val="0"/>
              </a:spcBef>
              <a:spcAft>
                <a:spcPts val="0"/>
              </a:spcAft>
              <a:buSzPts val="2800"/>
              <a:buFont typeface="+mj-lt"/>
              <a:buAutoNum type="arabicPeriod"/>
            </a:pPr>
            <a:r>
              <a:rPr lang="en-US" dirty="0" smtClean="0"/>
              <a:t>Compute </a:t>
            </a:r>
            <a:r>
              <a:rPr lang="en-US" dirty="0"/>
              <a:t>-p, given a point p on EC</a:t>
            </a:r>
            <a:endParaRPr dirty="0"/>
          </a:p>
          <a:p>
            <a:pPr marL="565150" lvl="0" indent="-514350" algn="l" rtl="0">
              <a:lnSpc>
                <a:spcPct val="90000"/>
              </a:lnSpc>
              <a:spcBef>
                <a:spcPts val="0"/>
              </a:spcBef>
              <a:spcAft>
                <a:spcPts val="0"/>
              </a:spcAft>
              <a:buSzPts val="2800"/>
              <a:buFont typeface="+mj-lt"/>
              <a:buAutoNum type="arabicPeriod"/>
            </a:pPr>
            <a:r>
              <a:rPr lang="en-US" dirty="0" smtClean="0"/>
              <a:t>Addition over </a:t>
            </a:r>
            <a:r>
              <a:rPr lang="en-US" dirty="0" err="1"/>
              <a:t>Zp</a:t>
            </a:r>
            <a:endParaRPr dirty="0"/>
          </a:p>
          <a:p>
            <a:pPr marL="565150" lvl="0" indent="-514350" algn="l" rtl="0">
              <a:lnSpc>
                <a:spcPct val="90000"/>
              </a:lnSpc>
              <a:spcBef>
                <a:spcPts val="0"/>
              </a:spcBef>
              <a:spcAft>
                <a:spcPts val="0"/>
              </a:spcAft>
              <a:buSzPts val="2800"/>
              <a:buFont typeface="+mj-lt"/>
              <a:buAutoNum type="arabicPeriod"/>
            </a:pPr>
            <a:r>
              <a:rPr lang="en-US" dirty="0">
                <a:solidFill>
                  <a:schemeClr val="accent5">
                    <a:lumMod val="40000"/>
                    <a:lumOff val="60000"/>
                  </a:schemeClr>
                </a:solidFill>
              </a:rPr>
              <a:t>addition over GF(2m)</a:t>
            </a:r>
            <a:endParaRPr dirty="0">
              <a:solidFill>
                <a:schemeClr val="accent5">
                  <a:lumMod val="40000"/>
                  <a:lumOff val="60000"/>
                </a:schemeClr>
              </a:solidFill>
            </a:endParaRPr>
          </a:p>
        </p:txBody>
      </p:sp>
    </p:spTree>
    <p:extLst>
      <p:ext uri="{BB962C8B-B14F-4D97-AF65-F5344CB8AC3E}">
        <p14:creationId xmlns:p14="http://schemas.microsoft.com/office/powerpoint/2010/main" val="3233564705"/>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ECC examples</a:t>
            </a:r>
            <a:endParaRPr lang="en-IN" dirty="0"/>
          </a:p>
        </p:txBody>
      </p:sp>
      <p:sp>
        <p:nvSpPr>
          <p:cNvPr id="3" name="Text Placeholder 2"/>
          <p:cNvSpPr>
            <a:spLocks noGrp="1"/>
          </p:cNvSpPr>
          <p:nvPr>
            <p:ph type="body" idx="1"/>
          </p:nvPr>
        </p:nvSpPr>
        <p:spPr>
          <a:xfrm>
            <a:off x="565918" y="762591"/>
            <a:ext cx="8248389" cy="4899308"/>
          </a:xfrm>
        </p:spPr>
        <p:txBody>
          <a:bodyPr/>
          <a:lstStyle/>
          <a:p>
            <a:r>
              <a:rPr lang="en-US" dirty="0" smtClean="0"/>
              <a:t>Given Elliptic curve : E</a:t>
            </a:r>
            <a:r>
              <a:rPr lang="en-US" baseline="-25000" dirty="0" smtClean="0"/>
              <a:t>11</a:t>
            </a:r>
            <a:r>
              <a:rPr lang="en-US" dirty="0" smtClean="0"/>
              <a:t>(1,6), find matching points on curve in ECC over </a:t>
            </a:r>
            <a:r>
              <a:rPr lang="en-US" dirty="0" err="1" smtClean="0"/>
              <a:t>Zp</a:t>
            </a:r>
            <a:endParaRPr lang="en-US" dirty="0" smtClean="0"/>
          </a:p>
          <a:p>
            <a:pPr marL="50800" indent="0">
              <a:buNone/>
            </a:pPr>
            <a:r>
              <a:rPr lang="en-US" dirty="0" smtClean="0"/>
              <a:t>Solution:</a:t>
            </a:r>
          </a:p>
          <a:p>
            <a:pPr marL="50800" indent="0">
              <a:buNone/>
            </a:pPr>
            <a:r>
              <a:rPr lang="en-US" dirty="0" smtClean="0"/>
              <a:t>Given ECC data: </a:t>
            </a:r>
            <a:r>
              <a:rPr lang="en-US" dirty="0"/>
              <a:t>E</a:t>
            </a:r>
            <a:r>
              <a:rPr lang="en-US" baseline="-25000" dirty="0"/>
              <a:t>11</a:t>
            </a:r>
            <a:r>
              <a:rPr lang="en-US" dirty="0"/>
              <a:t>(1,6</a:t>
            </a:r>
            <a:r>
              <a:rPr lang="en-US" dirty="0" smtClean="0"/>
              <a:t>) </a:t>
            </a:r>
          </a:p>
          <a:p>
            <a:pPr marL="50800" indent="0">
              <a:buNone/>
            </a:pPr>
            <a:r>
              <a:rPr lang="en-US" dirty="0" smtClean="0"/>
              <a:t>i.e.</a:t>
            </a:r>
            <a:r>
              <a:rPr lang="en-US" dirty="0"/>
              <a:t> </a:t>
            </a:r>
            <a:r>
              <a:rPr lang="en-US" dirty="0" smtClean="0"/>
              <a:t>p=11,  a=1, b=6, </a:t>
            </a:r>
          </a:p>
          <a:p>
            <a:pPr marL="50800" lvl="0" indent="0">
              <a:buNone/>
            </a:pPr>
            <a:r>
              <a:rPr lang="en-US" dirty="0" err="1" smtClean="0"/>
              <a:t>Zp</a:t>
            </a:r>
            <a:r>
              <a:rPr lang="en-US" dirty="0" smtClean="0"/>
              <a:t> ECC is defined as:  y</a:t>
            </a:r>
            <a:r>
              <a:rPr lang="en-US" baseline="30000" dirty="0" smtClean="0"/>
              <a:t>2</a:t>
            </a:r>
            <a:r>
              <a:rPr lang="en-US" dirty="0" smtClean="0"/>
              <a:t> mod p = (x</a:t>
            </a:r>
            <a:r>
              <a:rPr lang="en-US" baseline="30000" dirty="0" smtClean="0"/>
              <a:t>3</a:t>
            </a:r>
            <a:r>
              <a:rPr lang="en-US" dirty="0" smtClean="0"/>
              <a:t>+ax+b) mod p</a:t>
            </a:r>
          </a:p>
          <a:p>
            <a:pPr marL="50800" lvl="0" indent="0">
              <a:buNone/>
            </a:pPr>
            <a:r>
              <a:rPr lang="en-US" dirty="0" smtClean="0"/>
              <a:t>i.e.  </a:t>
            </a:r>
            <a:r>
              <a:rPr lang="en-US" dirty="0"/>
              <a:t>y</a:t>
            </a:r>
            <a:r>
              <a:rPr lang="en-US" baseline="30000" dirty="0"/>
              <a:t>2</a:t>
            </a:r>
            <a:r>
              <a:rPr lang="en-US" dirty="0"/>
              <a:t> mod 11 = </a:t>
            </a:r>
            <a:r>
              <a:rPr lang="en-US" dirty="0" smtClean="0"/>
              <a:t>x</a:t>
            </a:r>
            <a:r>
              <a:rPr lang="en-US" baseline="30000" dirty="0" smtClean="0"/>
              <a:t>3</a:t>
            </a:r>
            <a:r>
              <a:rPr lang="en-US" dirty="0" smtClean="0"/>
              <a:t>+x+6 </a:t>
            </a:r>
            <a:r>
              <a:rPr lang="en-US" dirty="0"/>
              <a:t>mod 11</a:t>
            </a:r>
          </a:p>
          <a:p>
            <a:pPr marL="50800" lvl="0" indent="0">
              <a:buNone/>
            </a:pPr>
            <a:r>
              <a:rPr lang="en-US" dirty="0" smtClean="0"/>
              <a:t>By ECC definition, range of points is= </a:t>
            </a:r>
            <a:r>
              <a:rPr lang="en-US" dirty="0"/>
              <a:t>(0,p-1) 🡺 (0,10)</a:t>
            </a:r>
          </a:p>
          <a:p>
            <a:pPr marL="50800" lvl="0" indent="0">
              <a:buNone/>
            </a:pPr>
            <a:r>
              <a:rPr lang="en-US" dirty="0" smtClean="0"/>
              <a:t>i.e. Values </a:t>
            </a:r>
            <a:r>
              <a:rPr lang="en-US" dirty="0"/>
              <a:t>of x &amp; y can be from 0 to 10</a:t>
            </a:r>
          </a:p>
          <a:p>
            <a:pPr marL="50800" lvl="0" indent="0">
              <a:buNone/>
            </a:pPr>
            <a:r>
              <a:rPr lang="en-US" u="sng" dirty="0"/>
              <a:t>Problem: find values of </a:t>
            </a:r>
            <a:r>
              <a:rPr lang="en-US" u="sng" dirty="0" err="1"/>
              <a:t>x’,y</a:t>
            </a:r>
            <a:r>
              <a:rPr lang="en-US" u="sng" dirty="0"/>
              <a:t>’ such that </a:t>
            </a:r>
            <a:r>
              <a:rPr lang="en-US" u="sng" dirty="0" smtClean="0"/>
              <a:t> </a:t>
            </a:r>
            <a:r>
              <a:rPr lang="en-US" dirty="0" smtClean="0"/>
              <a:t>LHS=RHS</a:t>
            </a:r>
            <a:endParaRPr lang="en-US" dirty="0"/>
          </a:p>
          <a:p>
            <a:pPr lvl="1"/>
            <a:r>
              <a:rPr lang="en-US" dirty="0"/>
              <a:t>Computed </a:t>
            </a:r>
            <a:r>
              <a:rPr lang="en-US" dirty="0" smtClean="0"/>
              <a:t>points </a:t>
            </a:r>
            <a:r>
              <a:rPr lang="en-US" dirty="0"/>
              <a:t>also </a:t>
            </a:r>
            <a:r>
              <a:rPr lang="en-US" dirty="0" smtClean="0"/>
              <a:t>lie </a:t>
            </a:r>
            <a:r>
              <a:rPr lang="en-US" dirty="0"/>
              <a:t>on the elliptic curve</a:t>
            </a:r>
          </a:p>
          <a:p>
            <a:pPr marL="50800" lvl="0" indent="0">
              <a:buNone/>
            </a:pPr>
            <a:endParaRPr lang="en-US" dirty="0"/>
          </a:p>
          <a:p>
            <a:endParaRPr lang="en-US" dirty="0"/>
          </a:p>
          <a:p>
            <a:pPr lvl="0"/>
            <a:endParaRPr lang="en-US" dirty="0"/>
          </a:p>
          <a:p>
            <a:endParaRPr lang="en-IN" dirty="0"/>
          </a:p>
        </p:txBody>
      </p:sp>
    </p:spTree>
    <p:extLst>
      <p:ext uri="{BB962C8B-B14F-4D97-AF65-F5344CB8AC3E}">
        <p14:creationId xmlns:p14="http://schemas.microsoft.com/office/powerpoint/2010/main" val="3284668005"/>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5"/>
          <p:cNvSpPr txBox="1">
            <a:spLocks noGrp="1"/>
          </p:cNvSpPr>
          <p:nvPr>
            <p:ph type="title"/>
          </p:nvPr>
        </p:nvSpPr>
        <p:spPr>
          <a:xfrm>
            <a:off x="817323" y="214817"/>
            <a:ext cx="7402883" cy="874951"/>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930B0B"/>
              </a:buClr>
              <a:buSzPts val="3600"/>
              <a:buFont typeface="Times New Roman"/>
              <a:buNone/>
            </a:pPr>
            <a:r>
              <a:rPr lang="en-US"/>
              <a:t>Matching points</a:t>
            </a:r>
            <a:endParaRPr/>
          </a:p>
        </p:txBody>
      </p:sp>
      <p:pic>
        <p:nvPicPr>
          <p:cNvPr id="318" name="Google Shape;318;p15"/>
          <p:cNvPicPr preferRelativeResize="0"/>
          <p:nvPr/>
        </p:nvPicPr>
        <p:blipFill rotWithShape="1">
          <a:blip r:embed="rId3">
            <a:alphaModFix/>
          </a:blip>
          <a:srcRect/>
          <a:stretch/>
        </p:blipFill>
        <p:spPr>
          <a:xfrm>
            <a:off x="787042" y="1263599"/>
            <a:ext cx="7221332" cy="4902369"/>
          </a:xfrm>
          <a:prstGeom prst="rect">
            <a:avLst/>
          </a:prstGeom>
          <a:noFill/>
          <a:ln>
            <a:noFill/>
          </a:ln>
        </p:spPr>
      </p:pic>
      <p:sp>
        <p:nvSpPr>
          <p:cNvPr id="2" name="TextBox 1"/>
          <p:cNvSpPr txBox="1"/>
          <p:nvPr/>
        </p:nvSpPr>
        <p:spPr>
          <a:xfrm>
            <a:off x="6569765" y="3714783"/>
            <a:ext cx="1600200" cy="400110"/>
          </a:xfrm>
          <a:prstGeom prst="rect">
            <a:avLst/>
          </a:prstGeom>
          <a:noFill/>
        </p:spPr>
        <p:txBody>
          <a:bodyPr wrap="square" rtlCol="0">
            <a:spAutoFit/>
          </a:bodyPr>
          <a:lstStyle/>
          <a:p>
            <a:r>
              <a:rPr lang="en-IN" sz="2000" dirty="0" smtClean="0">
                <a:latin typeface="Calibri" panose="020F0502020204030204" pitchFamily="34" charset="0"/>
                <a:ea typeface="Calibri" panose="020F0502020204030204" pitchFamily="34" charset="0"/>
                <a:cs typeface="Calibri" panose="020F0502020204030204" pitchFamily="34" charset="0"/>
              </a:rPr>
              <a:t>(10,2), (10,9)</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616203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Asymmetric </a:t>
            </a:r>
            <a:r>
              <a:rPr lang="en-IN" dirty="0"/>
              <a:t>Key cryptography</a:t>
            </a:r>
          </a:p>
        </p:txBody>
      </p:sp>
      <p:sp>
        <p:nvSpPr>
          <p:cNvPr id="3" name="Text Placeholder 2"/>
          <p:cNvSpPr>
            <a:spLocks noGrp="1"/>
          </p:cNvSpPr>
          <p:nvPr>
            <p:ph type="body" idx="1"/>
          </p:nvPr>
        </p:nvSpPr>
        <p:spPr/>
        <p:txBody>
          <a:bodyPr/>
          <a:lstStyle/>
          <a:p>
            <a:r>
              <a:rPr lang="en-IN" dirty="0" smtClean="0"/>
              <a:t>A group of 100 users needs how many asymmetric keys in total?</a:t>
            </a:r>
          </a:p>
          <a:p>
            <a:pPr marL="50800" indent="0">
              <a:buNone/>
            </a:pPr>
            <a:endParaRPr lang="en-IN" dirty="0"/>
          </a:p>
        </p:txBody>
      </p:sp>
    </p:spTree>
    <p:extLst>
      <p:ext uri="{BB962C8B-B14F-4D97-AF65-F5344CB8AC3E}">
        <p14:creationId xmlns:p14="http://schemas.microsoft.com/office/powerpoint/2010/main" val="212120181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14817"/>
            <a:ext cx="9044609" cy="874951"/>
          </a:xfrm>
        </p:spPr>
        <p:txBody>
          <a:bodyPr/>
          <a:lstStyle/>
          <a:p>
            <a:r>
              <a:rPr lang="en-US" dirty="0" smtClean="0"/>
              <a:t>General process </a:t>
            </a:r>
            <a:r>
              <a:rPr lang="en-US" dirty="0"/>
              <a:t>to find all points on the curve</a:t>
            </a:r>
            <a:endParaRPr lang="en-IN" dirty="0"/>
          </a:p>
        </p:txBody>
      </p:sp>
      <p:sp>
        <p:nvSpPr>
          <p:cNvPr id="3" name="Text Placeholder 2"/>
          <p:cNvSpPr>
            <a:spLocks noGrp="1"/>
          </p:cNvSpPr>
          <p:nvPr>
            <p:ph type="body" idx="1"/>
          </p:nvPr>
        </p:nvSpPr>
        <p:spPr>
          <a:xfrm>
            <a:off x="446648" y="951434"/>
            <a:ext cx="8248389" cy="5340036"/>
          </a:xfrm>
        </p:spPr>
        <p:txBody>
          <a:bodyPr/>
          <a:lstStyle/>
          <a:p>
            <a:r>
              <a:rPr lang="en-US" sz="1800" dirty="0" smtClean="0"/>
              <a:t>Define </a:t>
            </a:r>
            <a:r>
              <a:rPr lang="en-US" sz="1800" dirty="0"/>
              <a:t>the curve's equation</a:t>
            </a:r>
            <a:r>
              <a:rPr lang="en-US" sz="1800" dirty="0" smtClean="0"/>
              <a:t>: </a:t>
            </a:r>
            <a:r>
              <a:rPr lang="en-US" sz="1100" dirty="0" smtClean="0"/>
              <a:t>Specify </a:t>
            </a:r>
            <a:r>
              <a:rPr lang="en-US" sz="1100" dirty="0"/>
              <a:t>the coefficients 'a' and 'b' and the finite field modulus 'p' to obtain the curve's equation.</a:t>
            </a:r>
            <a:endParaRPr lang="en-US" sz="1800" dirty="0"/>
          </a:p>
          <a:p>
            <a:r>
              <a:rPr lang="en-US" sz="1800" dirty="0"/>
              <a:t>Iterate through all 'x' values within the field (0 to p-1):</a:t>
            </a:r>
          </a:p>
          <a:p>
            <a:pPr lvl="1"/>
            <a:r>
              <a:rPr lang="en-US" sz="1600" dirty="0"/>
              <a:t>For each 'x' value, calculate the right-hand side of the curve equation, i.e., x^3 + ax + b (mod p).</a:t>
            </a:r>
          </a:p>
          <a:p>
            <a:r>
              <a:rPr lang="en-US" sz="1800" dirty="0"/>
              <a:t>Check if the result is a quadratic residue modulo 'p':</a:t>
            </a:r>
          </a:p>
          <a:p>
            <a:pPr lvl="1"/>
            <a:r>
              <a:rPr lang="en-US" sz="1600" dirty="0"/>
              <a:t>A quadratic residue is a value 'y^2 (mod p)' that has a square root modulo 'p.' You can use modular exponentiation to check if the result is a quadratic residue.</a:t>
            </a:r>
          </a:p>
          <a:p>
            <a:r>
              <a:rPr lang="en-US" sz="1800" dirty="0"/>
              <a:t>If 'y^2 (mod p)' is a quadratic residue, calculate the square root(s):</a:t>
            </a:r>
          </a:p>
          <a:p>
            <a:pPr lvl="1"/>
            <a:r>
              <a:rPr lang="en-US" sz="1600" dirty="0"/>
              <a:t>You'll have two possible values for 'y' for each 'x,' corresponding to the positive and negative square roots.</a:t>
            </a:r>
          </a:p>
          <a:p>
            <a:r>
              <a:rPr lang="en-US" sz="1800" dirty="0"/>
              <a:t>Create pairs of (x, y) points:</a:t>
            </a:r>
          </a:p>
          <a:p>
            <a:pPr lvl="1"/>
            <a:r>
              <a:rPr lang="en-US" sz="1600" dirty="0"/>
              <a:t>For each 'x' value with valid 'y' values, you have two points on the curve: (x, y) and (x, -y) if 'y' is not zero.</a:t>
            </a:r>
          </a:p>
          <a:p>
            <a:r>
              <a:rPr lang="en-US" sz="1800" dirty="0"/>
              <a:t>Store the valid points:</a:t>
            </a:r>
          </a:p>
          <a:p>
            <a:pPr lvl="1"/>
            <a:r>
              <a:rPr lang="en-US" sz="1600" dirty="0"/>
              <a:t>Store the pairs (x, y) and (x, -y) as the valid points on the curve.</a:t>
            </a:r>
          </a:p>
          <a:p>
            <a:r>
              <a:rPr lang="en-US" sz="1800" dirty="0" smtClean="0"/>
              <a:t>the </a:t>
            </a:r>
            <a:r>
              <a:rPr lang="en-US" sz="1800" dirty="0"/>
              <a:t>number of points on the curve is finite and depends on the specific curve parameters</a:t>
            </a:r>
            <a:r>
              <a:rPr lang="en-US" sz="1600" dirty="0"/>
              <a:t>. </a:t>
            </a:r>
            <a:br>
              <a:rPr lang="en-US" sz="1600" dirty="0"/>
            </a:br>
            <a:endParaRPr lang="en-IN" sz="1600" dirty="0"/>
          </a:p>
        </p:txBody>
      </p:sp>
    </p:spTree>
    <p:extLst>
      <p:ext uri="{BB962C8B-B14F-4D97-AF65-F5344CB8AC3E}">
        <p14:creationId xmlns:p14="http://schemas.microsoft.com/office/powerpoint/2010/main" val="296109306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Problems</a:t>
            </a:r>
            <a:endParaRPr lang="en-IN" dirty="0"/>
          </a:p>
        </p:txBody>
      </p:sp>
      <p:sp>
        <p:nvSpPr>
          <p:cNvPr id="3" name="Text Placeholder 2"/>
          <p:cNvSpPr>
            <a:spLocks noGrp="1"/>
          </p:cNvSpPr>
          <p:nvPr>
            <p:ph type="body" idx="1"/>
          </p:nvPr>
        </p:nvSpPr>
        <p:spPr/>
        <p:txBody>
          <a:bodyPr/>
          <a:lstStyle/>
          <a:p>
            <a:r>
              <a:rPr lang="en-US" dirty="0"/>
              <a:t>Given Elliptic curve : </a:t>
            </a:r>
            <a:r>
              <a:rPr lang="es-ES" dirty="0" smtClean="0"/>
              <a:t>y</a:t>
            </a:r>
            <a:r>
              <a:rPr lang="es-ES" baseline="30000" dirty="0" smtClean="0"/>
              <a:t>2</a:t>
            </a:r>
            <a:r>
              <a:rPr lang="es-ES" dirty="0" smtClean="0"/>
              <a:t> </a:t>
            </a:r>
            <a:r>
              <a:rPr lang="es-ES" dirty="0"/>
              <a:t>= </a:t>
            </a:r>
            <a:r>
              <a:rPr lang="es-ES" dirty="0" smtClean="0"/>
              <a:t>x</a:t>
            </a:r>
            <a:r>
              <a:rPr lang="es-ES" baseline="30000" dirty="0" smtClean="0"/>
              <a:t>3</a:t>
            </a:r>
            <a:r>
              <a:rPr lang="es-ES" dirty="0" smtClean="0"/>
              <a:t> </a:t>
            </a:r>
            <a:r>
              <a:rPr lang="es-ES" dirty="0"/>
              <a:t>+ 4x + 4 </a:t>
            </a:r>
            <a:r>
              <a:rPr lang="es-ES" dirty="0" err="1"/>
              <a:t>mod</a:t>
            </a:r>
            <a:r>
              <a:rPr lang="es-ES" dirty="0"/>
              <a:t> </a:t>
            </a:r>
            <a:r>
              <a:rPr lang="es-ES" dirty="0" smtClean="0"/>
              <a:t>7, </a:t>
            </a:r>
            <a:r>
              <a:rPr lang="en-US" dirty="0" smtClean="0"/>
              <a:t>find </a:t>
            </a:r>
            <a:r>
              <a:rPr lang="en-US" dirty="0"/>
              <a:t>matching points on curve in ECC over </a:t>
            </a:r>
            <a:r>
              <a:rPr lang="en-US" dirty="0" err="1" smtClean="0"/>
              <a:t>Zp</a:t>
            </a:r>
            <a:endParaRPr lang="en-US" dirty="0" smtClean="0"/>
          </a:p>
          <a:p>
            <a:r>
              <a:rPr lang="en-US" dirty="0" smtClean="0"/>
              <a:t>Given </a:t>
            </a:r>
            <a:r>
              <a:rPr lang="en-US" dirty="0"/>
              <a:t>Elliptic curve : </a:t>
            </a:r>
            <a:r>
              <a:rPr lang="es-ES" dirty="0"/>
              <a:t>y</a:t>
            </a:r>
            <a:r>
              <a:rPr lang="es-ES" baseline="30000" dirty="0"/>
              <a:t>2</a:t>
            </a:r>
            <a:r>
              <a:rPr lang="es-ES" dirty="0"/>
              <a:t> = x</a:t>
            </a:r>
            <a:r>
              <a:rPr lang="es-ES" baseline="30000" dirty="0"/>
              <a:t>3</a:t>
            </a:r>
            <a:r>
              <a:rPr lang="es-ES" dirty="0"/>
              <a:t> + 4x + 4 </a:t>
            </a:r>
            <a:r>
              <a:rPr lang="es-ES" dirty="0" err="1"/>
              <a:t>mod</a:t>
            </a:r>
            <a:r>
              <a:rPr lang="es-ES" dirty="0"/>
              <a:t> </a:t>
            </a:r>
            <a:r>
              <a:rPr lang="es-ES" dirty="0" smtClean="0"/>
              <a:t>5, </a:t>
            </a:r>
            <a:r>
              <a:rPr lang="en-US" dirty="0"/>
              <a:t>find matching points on curve in ECC over </a:t>
            </a:r>
            <a:r>
              <a:rPr lang="en-US" dirty="0" err="1"/>
              <a:t>Zp</a:t>
            </a:r>
            <a:endParaRPr lang="en-US" dirty="0"/>
          </a:p>
          <a:p>
            <a:pPr marL="50800" indent="0">
              <a:buNone/>
            </a:pPr>
            <a:endParaRPr lang="en-IN" dirty="0"/>
          </a:p>
        </p:txBody>
      </p:sp>
    </p:spTree>
    <p:extLst>
      <p:ext uri="{BB962C8B-B14F-4D97-AF65-F5344CB8AC3E}">
        <p14:creationId xmlns:p14="http://schemas.microsoft.com/office/powerpoint/2010/main" val="4110518168"/>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Compute -p, given a point p on </a:t>
            </a:r>
            <a:r>
              <a:rPr lang="en-US" dirty="0" smtClean="0"/>
              <a:t>EC</a:t>
            </a:r>
            <a:endParaRPr lang="en-IN" dirty="0"/>
          </a:p>
        </p:txBody>
      </p:sp>
      <p:sp>
        <p:nvSpPr>
          <p:cNvPr id="3" name="Text Placeholder 2"/>
          <p:cNvSpPr>
            <a:spLocks noGrp="1"/>
          </p:cNvSpPr>
          <p:nvPr>
            <p:ph type="body" idx="1"/>
          </p:nvPr>
        </p:nvSpPr>
        <p:spPr/>
        <p:txBody>
          <a:bodyPr/>
          <a:lstStyle/>
          <a:p>
            <a:r>
              <a:rPr lang="en-US" dirty="0" smtClean="0"/>
              <a:t>To </a:t>
            </a:r>
            <a:r>
              <a:rPr lang="en-US" dirty="0"/>
              <a:t>compute the negation (-p) of a point 'p' on an elliptic curve (EC), you need to find the point with the same x-coordinate but the opposite y-coordinate. Here are the steps to compute -p:</a:t>
            </a:r>
          </a:p>
          <a:p>
            <a:pPr lvl="1"/>
            <a:r>
              <a:rPr lang="en-US" dirty="0"/>
              <a:t>Given a point 'p' on the elliptic curve, let's denote 'p' as (x, y).</a:t>
            </a:r>
          </a:p>
          <a:p>
            <a:pPr lvl="1"/>
            <a:r>
              <a:rPr lang="en-US" dirty="0"/>
              <a:t>Compute the negation (-p) by changing the sign of the y-coordinate:</a:t>
            </a:r>
          </a:p>
          <a:p>
            <a:pPr lvl="1"/>
            <a:r>
              <a:rPr lang="en-US" dirty="0"/>
              <a:t>If 'p' = (x, y), then (-p) = (x, -y).</a:t>
            </a:r>
          </a:p>
          <a:p>
            <a:pPr lvl="0"/>
            <a:endParaRPr lang="en-US" dirty="0"/>
          </a:p>
          <a:p>
            <a:endParaRPr lang="en-IN" dirty="0"/>
          </a:p>
        </p:txBody>
      </p:sp>
    </p:spTree>
    <p:extLst>
      <p:ext uri="{BB962C8B-B14F-4D97-AF65-F5344CB8AC3E}">
        <p14:creationId xmlns:p14="http://schemas.microsoft.com/office/powerpoint/2010/main" val="1710863551"/>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Compute -p, given a point p on EC</a:t>
            </a:r>
            <a:endParaRPr lang="en-IN" dirty="0"/>
          </a:p>
        </p:txBody>
      </p:sp>
      <p:sp>
        <p:nvSpPr>
          <p:cNvPr id="3" name="Text Placeholder 2"/>
          <p:cNvSpPr>
            <a:spLocks noGrp="1"/>
          </p:cNvSpPr>
          <p:nvPr>
            <p:ph type="body" idx="1"/>
          </p:nvPr>
        </p:nvSpPr>
        <p:spPr/>
        <p:txBody>
          <a:bodyPr/>
          <a:lstStyle/>
          <a:p>
            <a:r>
              <a:rPr lang="en-IN" dirty="0" smtClean="0"/>
              <a:t>Assume ECC equation : y</a:t>
            </a:r>
            <a:r>
              <a:rPr lang="en-IN" baseline="30000" dirty="0" smtClean="0"/>
              <a:t>2</a:t>
            </a:r>
            <a:r>
              <a:rPr lang="en-IN" dirty="0" smtClean="0"/>
              <a:t> </a:t>
            </a:r>
            <a:r>
              <a:rPr lang="en-IN" dirty="0"/>
              <a:t>= </a:t>
            </a:r>
            <a:r>
              <a:rPr lang="en-IN" dirty="0" smtClean="0"/>
              <a:t>x</a:t>
            </a:r>
            <a:r>
              <a:rPr lang="en-IN" baseline="30000" dirty="0" smtClean="0"/>
              <a:t>3</a:t>
            </a:r>
            <a:r>
              <a:rPr lang="en-IN" dirty="0" smtClean="0"/>
              <a:t> </a:t>
            </a:r>
            <a:r>
              <a:rPr lang="en-IN" dirty="0"/>
              <a:t>+ 4x + </a:t>
            </a:r>
            <a:r>
              <a:rPr lang="en-IN" dirty="0" smtClean="0"/>
              <a:t>20 defined over finite field p=29. </a:t>
            </a:r>
          </a:p>
          <a:p>
            <a:r>
              <a:rPr lang="en-US" dirty="0"/>
              <a:t>Given Point P on the Curve</a:t>
            </a:r>
            <a:r>
              <a:rPr lang="en-US" dirty="0" smtClean="0"/>
              <a:t>: P </a:t>
            </a:r>
            <a:r>
              <a:rPr lang="en-US" dirty="0"/>
              <a:t>= (x, y) = (4, 8) </a:t>
            </a:r>
          </a:p>
          <a:p>
            <a:r>
              <a:rPr lang="en-US" dirty="0"/>
              <a:t>To find -P, we simply negate the 'y' coordinate of P while keeping the 'x' coordinate unchanged:</a:t>
            </a:r>
          </a:p>
          <a:p>
            <a:r>
              <a:rPr lang="en-US" dirty="0"/>
              <a:t>Negation of P (-P</a:t>
            </a:r>
            <a:r>
              <a:rPr lang="en-US" dirty="0" smtClean="0"/>
              <a:t>): = </a:t>
            </a:r>
            <a:r>
              <a:rPr lang="en-US" dirty="0"/>
              <a:t>(x, -y) = (4, -8) </a:t>
            </a:r>
          </a:p>
          <a:p>
            <a:r>
              <a:rPr lang="en-US" dirty="0"/>
              <a:t>So, the negation of point P on the elliptic curve is</a:t>
            </a:r>
            <a:r>
              <a:rPr lang="en-US" dirty="0" smtClean="0"/>
              <a:t>:-</a:t>
            </a:r>
            <a:r>
              <a:rPr lang="en-US" dirty="0"/>
              <a:t>P = (4, -8) </a:t>
            </a:r>
            <a:endParaRPr lang="en-US" dirty="0" smtClean="0"/>
          </a:p>
          <a:p>
            <a:pPr marL="50800" indent="0">
              <a:buNone/>
            </a:pPr>
            <a:r>
              <a:rPr lang="en-US" dirty="0" smtClean="0"/>
              <a:t>Taking additive inverse</a:t>
            </a:r>
          </a:p>
          <a:p>
            <a:r>
              <a:rPr lang="en-US" dirty="0" smtClean="0"/>
              <a:t>=(4,21)</a:t>
            </a:r>
            <a:endParaRPr lang="en-US" dirty="0"/>
          </a:p>
        </p:txBody>
      </p:sp>
    </p:spTree>
    <p:extLst>
      <p:ext uri="{BB962C8B-B14F-4D97-AF65-F5344CB8AC3E}">
        <p14:creationId xmlns:p14="http://schemas.microsoft.com/office/powerpoint/2010/main" val="3174707505"/>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r>
              <a:rPr lang="en-IN" dirty="0" smtClean="0"/>
              <a:t>For E23(1,1) and P=(13,7), find =-p</a:t>
            </a:r>
          </a:p>
          <a:p>
            <a:pPr marL="50800" indent="0">
              <a:buNone/>
            </a:pPr>
            <a:r>
              <a:rPr lang="en-IN" dirty="0" smtClean="0"/>
              <a:t>Solution:</a:t>
            </a:r>
          </a:p>
          <a:p>
            <a:pPr marL="50800" indent="0">
              <a:buNone/>
            </a:pPr>
            <a:r>
              <a:rPr lang="en-IN" dirty="0" smtClean="0"/>
              <a:t>Y</a:t>
            </a:r>
            <a:r>
              <a:rPr lang="en-IN" baseline="30000" dirty="0" smtClean="0"/>
              <a:t>2</a:t>
            </a:r>
            <a:r>
              <a:rPr lang="en-IN" dirty="0" smtClean="0"/>
              <a:t>=x</a:t>
            </a:r>
            <a:r>
              <a:rPr lang="en-IN" baseline="30000" dirty="0" smtClean="0"/>
              <a:t>3</a:t>
            </a:r>
            <a:r>
              <a:rPr lang="en-IN" dirty="0" smtClean="0"/>
              <a:t>+ax+b  mod p i.e. = x</a:t>
            </a:r>
            <a:r>
              <a:rPr lang="en-IN" baseline="30000" dirty="0" smtClean="0"/>
              <a:t>3</a:t>
            </a:r>
            <a:r>
              <a:rPr lang="en-IN" dirty="0" smtClean="0"/>
              <a:t>+x+1 mod 23</a:t>
            </a:r>
          </a:p>
          <a:p>
            <a:pPr marL="50800" indent="0">
              <a:buNone/>
            </a:pPr>
            <a:r>
              <a:rPr lang="en-IN" dirty="0" smtClean="0"/>
              <a:t>P=(13,7)</a:t>
            </a:r>
          </a:p>
          <a:p>
            <a:pPr marL="50800" indent="0">
              <a:buNone/>
            </a:pPr>
            <a:r>
              <a:rPr lang="en-IN" dirty="0" smtClean="0"/>
              <a:t>-p = (x,-y)</a:t>
            </a:r>
          </a:p>
          <a:p>
            <a:pPr marL="50800" indent="0">
              <a:buNone/>
            </a:pPr>
            <a:r>
              <a:rPr lang="en-IN" dirty="0"/>
              <a:t> </a:t>
            </a:r>
            <a:r>
              <a:rPr lang="en-IN" dirty="0" smtClean="0"/>
              <a:t>   = (13,-7)</a:t>
            </a:r>
          </a:p>
          <a:p>
            <a:pPr marL="50800" indent="0">
              <a:buNone/>
            </a:pPr>
            <a:r>
              <a:rPr lang="en-IN" dirty="0"/>
              <a:t> </a:t>
            </a:r>
            <a:r>
              <a:rPr lang="en-IN" dirty="0" smtClean="0"/>
              <a:t>  taking additive inverse of -7,</a:t>
            </a:r>
          </a:p>
          <a:p>
            <a:pPr marL="50800" indent="0">
              <a:buNone/>
            </a:pPr>
            <a:r>
              <a:rPr lang="en-IN" dirty="0" smtClean="0"/>
              <a:t>-p = (13, 16)</a:t>
            </a:r>
            <a:endParaRPr lang="en-IN" dirty="0"/>
          </a:p>
        </p:txBody>
      </p:sp>
    </p:spTree>
    <p:extLst>
      <p:ext uri="{BB962C8B-B14F-4D97-AF65-F5344CB8AC3E}">
        <p14:creationId xmlns:p14="http://schemas.microsoft.com/office/powerpoint/2010/main" val="2562616487"/>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Addition over </a:t>
            </a:r>
            <a:r>
              <a:rPr lang="en-US" dirty="0" err="1" smtClean="0"/>
              <a:t>Zp</a:t>
            </a:r>
            <a:endParaRPr lang="en-IN" dirty="0"/>
          </a:p>
        </p:txBody>
      </p:sp>
      <p:sp>
        <p:nvSpPr>
          <p:cNvPr id="3" name="Text Placeholder 2"/>
          <p:cNvSpPr>
            <a:spLocks noGrp="1"/>
          </p:cNvSpPr>
          <p:nvPr>
            <p:ph type="body" idx="1"/>
          </p:nvPr>
        </p:nvSpPr>
        <p:spPr/>
        <p:txBody>
          <a:bodyPr/>
          <a:lstStyle/>
          <a:p>
            <a:r>
              <a:rPr lang="en-US" dirty="0" smtClean="0"/>
              <a:t>It’s a fundamental </a:t>
            </a:r>
            <a:r>
              <a:rPr lang="en-US" dirty="0"/>
              <a:t>operation used in various cryptographic protocols, including key exchange and digital signatures. </a:t>
            </a:r>
            <a:endParaRPr lang="en-US" dirty="0" smtClean="0"/>
          </a:p>
          <a:p>
            <a:r>
              <a:rPr lang="en-US" dirty="0" smtClean="0"/>
              <a:t>The </a:t>
            </a:r>
            <a:r>
              <a:rPr lang="en-US" dirty="0"/>
              <a:t>addition of points in ECC follows specific rules that are defined by the curve's equation and the finite field modulus 'p.'</a:t>
            </a:r>
            <a:endParaRPr lang="en-IN" dirty="0"/>
          </a:p>
        </p:txBody>
      </p:sp>
    </p:spTree>
    <p:extLst>
      <p:ext uri="{BB962C8B-B14F-4D97-AF65-F5344CB8AC3E}">
        <p14:creationId xmlns:p14="http://schemas.microsoft.com/office/powerpoint/2010/main" val="728061297"/>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 over </a:t>
            </a:r>
            <a:r>
              <a:rPr lang="en-US" dirty="0" err="1"/>
              <a:t>Zp</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625552" y="961373"/>
                <a:ext cx="8248389" cy="4899308"/>
              </a:xfrm>
            </p:spPr>
            <p:txBody>
              <a:bodyPr/>
              <a:lstStyle/>
              <a:p>
                <a:pPr marL="565150" indent="-514350">
                  <a:buAutoNum type="arabicPeriod"/>
                </a:pPr>
                <a:r>
                  <a:rPr lang="en-US" dirty="0" smtClean="0"/>
                  <a:t>Identify </a:t>
                </a:r>
                <a:r>
                  <a:rPr lang="en-US" dirty="0"/>
                  <a:t>the Curve </a:t>
                </a:r>
                <a:r>
                  <a:rPr lang="en-US" dirty="0" smtClean="0"/>
                  <a:t>Equation:</a:t>
                </a:r>
              </a:p>
              <a:p>
                <a:pPr marL="565150" indent="-514350">
                  <a:buAutoNum type="arabicPeriod"/>
                </a:pPr>
                <a:r>
                  <a:rPr lang="en-US" dirty="0" smtClean="0"/>
                  <a:t>Select </a:t>
                </a:r>
                <a:r>
                  <a:rPr lang="en-US" dirty="0"/>
                  <a:t>Points P and </a:t>
                </a:r>
                <a:r>
                  <a:rPr lang="en-US" dirty="0" smtClean="0"/>
                  <a:t>Q: These </a:t>
                </a:r>
                <a:r>
                  <a:rPr lang="en-US" dirty="0"/>
                  <a:t>points should lie on the curve defined by the </a:t>
                </a:r>
                <a:r>
                  <a:rPr lang="en-US" dirty="0" smtClean="0"/>
                  <a:t>equation.</a:t>
                </a:r>
              </a:p>
              <a:p>
                <a:pPr marL="565150" indent="-514350">
                  <a:buAutoNum type="arabicPeriod"/>
                </a:pPr>
                <a:r>
                  <a:rPr lang="en-US" dirty="0" smtClean="0"/>
                  <a:t>Compute </a:t>
                </a:r>
                <a:r>
                  <a:rPr lang="en-US" dirty="0"/>
                  <a:t>the Slope (m) between P and </a:t>
                </a:r>
                <a:r>
                  <a:rPr lang="en-US" dirty="0" smtClean="0"/>
                  <a:t>Q:</a:t>
                </a:r>
                <a:endParaRPr lang="en-US" dirty="0"/>
              </a:p>
              <a:p>
                <a:pPr marL="50800" indent="0">
                  <a:buNone/>
                </a:pPr>
                <a:r>
                  <a:rPr lang="en-US" dirty="0" smtClean="0"/>
                  <a:t>	 </a:t>
                </a:r>
                <a:r>
                  <a:rPr lang="en-US" dirty="0"/>
                  <a:t>If P ≠ Q, </a:t>
                </a:r>
                <a:r>
                  <a:rPr lang="en-US" dirty="0" smtClean="0"/>
                  <a:t>the </a:t>
                </a:r>
                <a:r>
                  <a:rPr lang="en-US" dirty="0"/>
                  <a:t>slope 'm' between P and Q </a:t>
                </a:r>
                <a:r>
                  <a:rPr lang="en-US" dirty="0" smtClean="0"/>
                  <a:t>: </a:t>
                </a:r>
              </a:p>
              <a:p>
                <a:pPr marL="50800" indent="0" algn="ctr">
                  <a:buNone/>
                </a:pPr>
                <a:r>
                  <a:rPr lang="en-US" dirty="0"/>
                  <a:t>λ </a:t>
                </a:r>
                <a:r>
                  <a:rPr lang="en-IN" dirty="0" smtClean="0"/>
                  <a:t>= </a:t>
                </a:r>
                <a14:m>
                  <m:oMath xmlns:m="http://schemas.openxmlformats.org/officeDocument/2006/math">
                    <m:f>
                      <m:fPr>
                        <m:ctrlPr>
                          <a:rPr lang="en-US" i="1" smtClean="0">
                            <a:latin typeface="Cambria Math"/>
                          </a:rPr>
                        </m:ctrlPr>
                      </m:fPr>
                      <m:num>
                        <m:sSub>
                          <m:sSubPr>
                            <m:ctrlPr>
                              <a:rPr lang="en-US" i="1">
                                <a:latin typeface="Cambria Math"/>
                              </a:rPr>
                            </m:ctrlPr>
                          </m:sSubPr>
                          <m:e>
                            <m:r>
                              <a:rPr lang="en-IN" i="1">
                                <a:latin typeface="Cambria Math"/>
                              </a:rPr>
                              <m:t>𝑦</m:t>
                            </m:r>
                          </m:e>
                          <m:sub>
                            <m:r>
                              <a:rPr lang="en-IN" i="1">
                                <a:latin typeface="Cambria Math"/>
                              </a:rPr>
                              <m:t>𝑞</m:t>
                            </m:r>
                          </m:sub>
                        </m:sSub>
                        <m:r>
                          <a:rPr lang="en-IN" b="0" i="1" smtClean="0">
                            <a:latin typeface="Cambria Math"/>
                          </a:rPr>
                          <m:t>−</m:t>
                        </m:r>
                        <m:sSub>
                          <m:sSubPr>
                            <m:ctrlPr>
                              <a:rPr lang="en-US" i="1">
                                <a:latin typeface="Cambria Math"/>
                              </a:rPr>
                            </m:ctrlPr>
                          </m:sSubPr>
                          <m:e>
                            <m:r>
                              <a:rPr lang="en-IN" i="1">
                                <a:latin typeface="Cambria Math"/>
                              </a:rPr>
                              <m:t>𝑦</m:t>
                            </m:r>
                          </m:e>
                          <m:sub>
                            <m:r>
                              <a:rPr lang="en-IN" b="0" i="1" smtClean="0">
                                <a:latin typeface="Cambria Math"/>
                              </a:rPr>
                              <m:t>𝑝</m:t>
                            </m:r>
                          </m:sub>
                        </m:sSub>
                      </m:num>
                      <m:den>
                        <m:sSub>
                          <m:sSubPr>
                            <m:ctrlPr>
                              <a:rPr lang="en-US" i="1">
                                <a:latin typeface="Cambria Math"/>
                              </a:rPr>
                            </m:ctrlPr>
                          </m:sSubPr>
                          <m:e>
                            <m:r>
                              <a:rPr lang="en-IN" b="0" i="1" smtClean="0">
                                <a:latin typeface="Cambria Math"/>
                              </a:rPr>
                              <m:t>𝑥</m:t>
                            </m:r>
                          </m:e>
                          <m:sub>
                            <m:r>
                              <a:rPr lang="en-IN" i="1">
                                <a:latin typeface="Cambria Math"/>
                              </a:rPr>
                              <m:t>𝑞</m:t>
                            </m:r>
                          </m:sub>
                        </m:sSub>
                        <m:r>
                          <a:rPr lang="en-IN" b="0" i="1" smtClean="0">
                            <a:latin typeface="Cambria Math"/>
                          </a:rPr>
                          <m:t>−</m:t>
                        </m:r>
                        <m:sSub>
                          <m:sSubPr>
                            <m:ctrlPr>
                              <a:rPr lang="en-US" i="1">
                                <a:latin typeface="Cambria Math"/>
                              </a:rPr>
                            </m:ctrlPr>
                          </m:sSubPr>
                          <m:e>
                            <m:r>
                              <a:rPr lang="en-IN" b="0" i="1" smtClean="0">
                                <a:latin typeface="Cambria Math"/>
                              </a:rPr>
                              <m:t>𝑥</m:t>
                            </m:r>
                          </m:e>
                          <m:sub>
                            <m:r>
                              <a:rPr lang="en-IN" b="0" i="1" smtClean="0">
                                <a:latin typeface="Cambria Math"/>
                              </a:rPr>
                              <m:t>𝑝</m:t>
                            </m:r>
                          </m:sub>
                        </m:sSub>
                      </m:den>
                    </m:f>
                    <m:r>
                      <m:rPr>
                        <m:sty m:val="p"/>
                      </m:rPr>
                      <a:rPr lang="en-IN" b="0" i="0" smtClean="0">
                        <a:latin typeface="Cambria Math"/>
                      </a:rPr>
                      <m:t>mod</m:t>
                    </m:r>
                    <m:r>
                      <a:rPr lang="en-IN" b="0" i="0" smtClean="0">
                        <a:latin typeface="Cambria Math"/>
                      </a:rPr>
                      <m:t> </m:t>
                    </m:r>
                    <m:r>
                      <m:rPr>
                        <m:sty m:val="p"/>
                      </m:rPr>
                      <a:rPr lang="en-IN" b="0" i="0" smtClean="0">
                        <a:latin typeface="Cambria Math"/>
                      </a:rPr>
                      <m:t>p</m:t>
                    </m:r>
                  </m:oMath>
                </a14:m>
                <a:endParaRPr lang="en-US" dirty="0" smtClean="0"/>
              </a:p>
              <a:p>
                <a:pPr marL="50800" indent="0" algn="ctr">
                  <a:buNone/>
                </a:pPr>
                <a:r>
                  <a:rPr lang="en-US" dirty="0" smtClean="0"/>
                  <a:t>If </a:t>
                </a:r>
                <a:r>
                  <a:rPr lang="en-US" dirty="0"/>
                  <a:t>P </a:t>
                </a:r>
                <a:r>
                  <a:rPr lang="en-US" dirty="0" smtClean="0"/>
                  <a:t>= Q, </a:t>
                </a:r>
                <a:r>
                  <a:rPr lang="en-US" dirty="0"/>
                  <a:t>the slope 'm' between P and Q </a:t>
                </a:r>
                <a:r>
                  <a:rPr lang="en-US" dirty="0" smtClean="0"/>
                  <a:t>:</a:t>
                </a:r>
              </a:p>
              <a:p>
                <a:pPr marL="50800" indent="0" algn="ctr">
                  <a:buNone/>
                </a:pPr>
                <a:r>
                  <a:rPr lang="en-US" dirty="0"/>
                  <a:t>λ </a:t>
                </a:r>
                <a:r>
                  <a:rPr lang="en-IN" dirty="0"/>
                  <a:t>= </a:t>
                </a:r>
                <a14:m>
                  <m:oMath xmlns:m="http://schemas.openxmlformats.org/officeDocument/2006/math">
                    <m:f>
                      <m:fPr>
                        <m:ctrlPr>
                          <a:rPr lang="en-US" i="1" smtClean="0">
                            <a:latin typeface="Cambria Math"/>
                          </a:rPr>
                        </m:ctrlPr>
                      </m:fPr>
                      <m:num>
                        <m:sSubSup>
                          <m:sSubSupPr>
                            <m:ctrlPr>
                              <a:rPr lang="en-IN" i="1">
                                <a:latin typeface="Cambria Math"/>
                              </a:rPr>
                            </m:ctrlPr>
                          </m:sSubSupPr>
                          <m:e>
                            <m:r>
                              <a:rPr lang="en-IN" i="1">
                                <a:latin typeface="Cambria Math"/>
                              </a:rPr>
                              <m:t>3</m:t>
                            </m:r>
                            <m:r>
                              <a:rPr lang="en-IN" i="1">
                                <a:latin typeface="Cambria Math"/>
                              </a:rPr>
                              <m:t>𝑥</m:t>
                            </m:r>
                          </m:e>
                          <m:sub>
                            <m:r>
                              <a:rPr lang="en-IN" i="1">
                                <a:latin typeface="Cambria Math"/>
                              </a:rPr>
                              <m:t>𝑝</m:t>
                            </m:r>
                          </m:sub>
                          <m:sup>
                            <m:r>
                              <a:rPr lang="en-IN" i="1">
                                <a:latin typeface="Cambria Math"/>
                              </a:rPr>
                              <m:t>2</m:t>
                            </m:r>
                          </m:sup>
                        </m:sSubSup>
                        <m:r>
                          <m:rPr>
                            <m:nor/>
                          </m:rPr>
                          <a:rPr lang="en-IN"/>
                          <m:t> </m:t>
                        </m:r>
                        <m:r>
                          <a:rPr lang="en-IN" b="0" i="1" smtClean="0">
                            <a:latin typeface="Cambria Math"/>
                          </a:rPr>
                          <m:t>+</m:t>
                        </m:r>
                        <m:r>
                          <a:rPr lang="en-IN" b="0" i="1" smtClean="0">
                            <a:latin typeface="Cambria Math"/>
                          </a:rPr>
                          <m:t>𝑎</m:t>
                        </m:r>
                      </m:num>
                      <m:den>
                        <m:r>
                          <a:rPr lang="en-IN" b="0" i="1" smtClean="0">
                            <a:latin typeface="Cambria Math"/>
                          </a:rPr>
                          <m:t>2∗</m:t>
                        </m:r>
                        <m:sSub>
                          <m:sSubPr>
                            <m:ctrlPr>
                              <a:rPr lang="en-US" i="1">
                                <a:latin typeface="Cambria Math"/>
                              </a:rPr>
                            </m:ctrlPr>
                          </m:sSubPr>
                          <m:e>
                            <m:r>
                              <a:rPr lang="en-IN" i="1">
                                <a:latin typeface="Cambria Math"/>
                              </a:rPr>
                              <m:t>𝑦</m:t>
                            </m:r>
                          </m:e>
                          <m:sub>
                            <m:r>
                              <a:rPr lang="en-IN" b="0" i="1" smtClean="0">
                                <a:latin typeface="Cambria Math"/>
                              </a:rPr>
                              <m:t>𝑝</m:t>
                            </m:r>
                          </m:sub>
                        </m:sSub>
                      </m:den>
                    </m:f>
                    <m:r>
                      <m:rPr>
                        <m:sty m:val="p"/>
                      </m:rPr>
                      <a:rPr lang="en-IN">
                        <a:latin typeface="Cambria Math"/>
                      </a:rPr>
                      <m:t>mod</m:t>
                    </m:r>
                    <m:r>
                      <a:rPr lang="en-IN">
                        <a:latin typeface="Cambria Math"/>
                      </a:rPr>
                      <m:t> </m:t>
                    </m:r>
                    <m:r>
                      <m:rPr>
                        <m:sty m:val="p"/>
                      </m:rPr>
                      <a:rPr lang="en-IN">
                        <a:latin typeface="Cambria Math"/>
                      </a:rPr>
                      <m:t>p</m:t>
                    </m:r>
                  </m:oMath>
                </a14:m>
                <a:endParaRPr lang="en-US" baseline="-25000" dirty="0"/>
              </a:p>
              <a:p>
                <a:pPr marL="50800" indent="0" algn="ctr">
                  <a:buNone/>
                </a:pPr>
                <a:r>
                  <a:rPr lang="en-US" baseline="-25000" dirty="0" smtClean="0"/>
                  <a:t>-----continued</a:t>
                </a:r>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625552" y="961373"/>
                <a:ext cx="8248389" cy="4899308"/>
              </a:xfrm>
              <a:blipFill rotWithShape="1">
                <a:blip r:embed="rId2"/>
                <a:stretch>
                  <a:fillRect l="-739" b="-6476"/>
                </a:stretch>
              </a:blipFill>
            </p:spPr>
            <p:txBody>
              <a:bodyPr/>
              <a:lstStyle/>
              <a:p>
                <a:r>
                  <a:rPr lang="en-IN">
                    <a:noFill/>
                  </a:rPr>
                  <a:t> </a:t>
                </a:r>
              </a:p>
            </p:txBody>
          </p:sp>
        </mc:Fallback>
      </mc:AlternateContent>
    </p:spTree>
    <p:extLst>
      <p:ext uri="{BB962C8B-B14F-4D97-AF65-F5344CB8AC3E}">
        <p14:creationId xmlns:p14="http://schemas.microsoft.com/office/powerpoint/2010/main" val="396627094"/>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 over </a:t>
            </a:r>
            <a:r>
              <a:rPr lang="en-US" dirty="0" err="1"/>
              <a:t>Zp</a:t>
            </a:r>
            <a:endParaRPr lang="en-IN" dirty="0"/>
          </a:p>
        </p:txBody>
      </p:sp>
      <p:sp>
        <p:nvSpPr>
          <p:cNvPr id="3" name="Text Placeholder 2"/>
          <p:cNvSpPr>
            <a:spLocks noGrp="1"/>
          </p:cNvSpPr>
          <p:nvPr>
            <p:ph type="body" idx="1"/>
          </p:nvPr>
        </p:nvSpPr>
        <p:spPr/>
        <p:txBody>
          <a:bodyPr/>
          <a:lstStyle/>
          <a:p>
            <a:pPr marL="50800" indent="0">
              <a:buNone/>
            </a:pPr>
            <a:r>
              <a:rPr lang="en-US" dirty="0"/>
              <a:t>4. </a:t>
            </a:r>
            <a:r>
              <a:rPr lang="en-US" dirty="0" smtClean="0"/>
              <a:t>Calculate </a:t>
            </a:r>
            <a:r>
              <a:rPr lang="en-US" dirty="0"/>
              <a:t>the Sum </a:t>
            </a:r>
            <a:r>
              <a:rPr lang="en-US" dirty="0" smtClean="0"/>
              <a:t>R:</a:t>
            </a:r>
            <a:endParaRPr lang="en-US" dirty="0"/>
          </a:p>
          <a:p>
            <a:pPr marL="50800" indent="0">
              <a:buNone/>
            </a:pPr>
            <a:r>
              <a:rPr lang="en-US" dirty="0" smtClean="0"/>
              <a:t>  x-coordinate : </a:t>
            </a:r>
            <a:r>
              <a:rPr lang="en-US" dirty="0" err="1" smtClean="0"/>
              <a:t>x</a:t>
            </a:r>
            <a:r>
              <a:rPr lang="en-US" baseline="-25000" dirty="0" err="1" smtClean="0"/>
              <a:t>r</a:t>
            </a:r>
            <a:r>
              <a:rPr lang="en-US" dirty="0" smtClean="0"/>
              <a:t> = </a:t>
            </a:r>
            <a:r>
              <a:rPr lang="el-GR" dirty="0" smtClean="0"/>
              <a:t>λ</a:t>
            </a:r>
            <a:r>
              <a:rPr lang="en-IN" baseline="30000" dirty="0" smtClean="0"/>
              <a:t>2</a:t>
            </a:r>
            <a:r>
              <a:rPr lang="en-US" dirty="0" smtClean="0"/>
              <a:t> - </a:t>
            </a:r>
            <a:r>
              <a:rPr lang="en-US" dirty="0" err="1" smtClean="0"/>
              <a:t>x</a:t>
            </a:r>
            <a:r>
              <a:rPr lang="en-US" baseline="-25000" dirty="0" err="1" smtClean="0"/>
              <a:t>p</a:t>
            </a:r>
            <a:r>
              <a:rPr lang="en-US" dirty="0" smtClean="0"/>
              <a:t> – </a:t>
            </a:r>
            <a:r>
              <a:rPr lang="en-US" dirty="0" err="1" smtClean="0"/>
              <a:t>x</a:t>
            </a:r>
            <a:r>
              <a:rPr lang="en-US" baseline="-25000" dirty="0" err="1" smtClean="0"/>
              <a:t>q</a:t>
            </a:r>
            <a:r>
              <a:rPr lang="en-US" dirty="0"/>
              <a:t> </a:t>
            </a:r>
            <a:r>
              <a:rPr lang="en-US" dirty="0" smtClean="0"/>
              <a:t>    mod p</a:t>
            </a:r>
          </a:p>
          <a:p>
            <a:pPr marL="50800" indent="0">
              <a:buNone/>
            </a:pPr>
            <a:r>
              <a:rPr lang="en-US" dirty="0" smtClean="0"/>
              <a:t>  y-coordinate </a:t>
            </a:r>
            <a:r>
              <a:rPr lang="en-US" dirty="0" err="1" smtClean="0"/>
              <a:t>y</a:t>
            </a:r>
            <a:r>
              <a:rPr lang="en-US" baseline="-25000" dirty="0" err="1" smtClean="0"/>
              <a:t>r</a:t>
            </a:r>
            <a:r>
              <a:rPr lang="en-US" dirty="0" smtClean="0"/>
              <a:t> </a:t>
            </a:r>
            <a:r>
              <a:rPr lang="en-US" dirty="0"/>
              <a:t>= </a:t>
            </a:r>
            <a:r>
              <a:rPr lang="el-GR" dirty="0" smtClean="0"/>
              <a:t>λ</a:t>
            </a:r>
            <a:r>
              <a:rPr lang="en-US" dirty="0" smtClean="0"/>
              <a:t> </a:t>
            </a:r>
            <a:r>
              <a:rPr lang="en-US" dirty="0"/>
              <a:t>* (</a:t>
            </a:r>
            <a:r>
              <a:rPr lang="en-US" dirty="0" err="1" smtClean="0"/>
              <a:t>x</a:t>
            </a:r>
            <a:r>
              <a:rPr lang="en-US" baseline="-25000" dirty="0" err="1" smtClean="0"/>
              <a:t>p</a:t>
            </a:r>
            <a:r>
              <a:rPr lang="en-US" dirty="0" smtClean="0"/>
              <a:t> </a:t>
            </a:r>
            <a:r>
              <a:rPr lang="en-US" dirty="0"/>
              <a:t>- </a:t>
            </a:r>
            <a:r>
              <a:rPr lang="en-US" dirty="0" err="1" smtClean="0"/>
              <a:t>x</a:t>
            </a:r>
            <a:r>
              <a:rPr lang="en-US" baseline="-25000" dirty="0" err="1" smtClean="0"/>
              <a:t>r</a:t>
            </a:r>
            <a:r>
              <a:rPr lang="en-US" dirty="0" smtClean="0"/>
              <a:t>) – </a:t>
            </a:r>
            <a:r>
              <a:rPr lang="en-US" dirty="0" err="1" smtClean="0"/>
              <a:t>y</a:t>
            </a:r>
            <a:r>
              <a:rPr lang="en-US" baseline="-25000" dirty="0" err="1" smtClean="0"/>
              <a:t>p</a:t>
            </a:r>
            <a:r>
              <a:rPr lang="en-US" dirty="0"/>
              <a:t> </a:t>
            </a:r>
            <a:r>
              <a:rPr lang="en-US" dirty="0" smtClean="0"/>
              <a:t> </a:t>
            </a:r>
            <a:r>
              <a:rPr lang="en-US" dirty="0"/>
              <a:t>mod p</a:t>
            </a:r>
          </a:p>
          <a:p>
            <a:r>
              <a:rPr lang="en-US" dirty="0"/>
              <a:t>Ensure that the x and y coordinates of R are reduced modulo 'p' to stay within the finite field.</a:t>
            </a:r>
          </a:p>
          <a:p>
            <a:r>
              <a:rPr lang="en-US" dirty="0" smtClean="0"/>
              <a:t> </a:t>
            </a:r>
            <a:r>
              <a:rPr lang="en-US" dirty="0"/>
              <a:t>Ensure you calculate modular inverses appropriately if needed.</a:t>
            </a:r>
          </a:p>
          <a:p>
            <a:pPr marL="50800" indent="0">
              <a:buNone/>
            </a:pPr>
            <a:r>
              <a:rPr lang="en-US" dirty="0" smtClean="0"/>
              <a:t>The </a:t>
            </a:r>
            <a:r>
              <a:rPr lang="en-US" dirty="0"/>
              <a:t>point R(</a:t>
            </a:r>
            <a:r>
              <a:rPr lang="en-US" dirty="0" err="1"/>
              <a:t>xR</a:t>
            </a:r>
            <a:r>
              <a:rPr lang="en-US" dirty="0"/>
              <a:t>, </a:t>
            </a:r>
            <a:r>
              <a:rPr lang="en-US" dirty="0" err="1"/>
              <a:t>yR</a:t>
            </a:r>
            <a:r>
              <a:rPr lang="en-US" dirty="0"/>
              <a:t>) is the sum of points P and Q on the elliptic curve</a:t>
            </a:r>
            <a:r>
              <a:rPr lang="en-US" dirty="0" smtClean="0"/>
              <a:t>.</a:t>
            </a:r>
            <a:endParaRPr lang="en-US" dirty="0"/>
          </a:p>
        </p:txBody>
      </p:sp>
    </p:spTree>
    <p:extLst>
      <p:ext uri="{BB962C8B-B14F-4D97-AF65-F5344CB8AC3E}">
        <p14:creationId xmlns:p14="http://schemas.microsoft.com/office/powerpoint/2010/main" val="309588245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9942" y="1356071"/>
            <a:ext cx="7229792" cy="38520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6076244"/>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655370" y="1189973"/>
                <a:ext cx="8248389" cy="5310218"/>
              </a:xfrm>
            </p:spPr>
            <p:txBody>
              <a:bodyPr/>
              <a:lstStyle/>
              <a:p>
                <a:pPr marL="50800" indent="0">
                  <a:buNone/>
                </a:pPr>
                <a:r>
                  <a:rPr lang="en-IN" dirty="0" smtClean="0"/>
                  <a:t>Given P </a:t>
                </a:r>
                <a:r>
                  <a:rPr lang="en-IN" dirty="0"/>
                  <a:t>= (3,10), Q = (9,7), </a:t>
                </a:r>
                <a:r>
                  <a:rPr lang="en-IN" dirty="0" smtClean="0"/>
                  <a:t>over E</a:t>
                </a:r>
                <a:r>
                  <a:rPr lang="en-IN" baseline="-25000" dirty="0" smtClean="0"/>
                  <a:t>23</a:t>
                </a:r>
                <a:r>
                  <a:rPr lang="en-IN" dirty="0" smtClean="0"/>
                  <a:t>(1,1), Compute P+Q.</a:t>
                </a:r>
              </a:p>
              <a:p>
                <a:pPr marL="50800" indent="0">
                  <a:buNone/>
                </a:pPr>
                <a:r>
                  <a:rPr lang="en-IN" dirty="0" smtClean="0"/>
                  <a:t>Solution: P= 23, , a=1, b=1, y</a:t>
                </a:r>
                <a:r>
                  <a:rPr lang="en-IN" baseline="30000" dirty="0" smtClean="0"/>
                  <a:t>2</a:t>
                </a:r>
                <a:r>
                  <a:rPr lang="en-IN" dirty="0" smtClean="0"/>
                  <a:t>=x</a:t>
                </a:r>
                <a:r>
                  <a:rPr lang="en-IN" baseline="30000" dirty="0" smtClean="0"/>
                  <a:t>3</a:t>
                </a:r>
                <a:r>
                  <a:rPr lang="en-IN" dirty="0" smtClean="0"/>
                  <a:t>+x+1 mod 23</a:t>
                </a:r>
              </a:p>
              <a:p>
                <a:r>
                  <a:rPr lang="en-IN" dirty="0" smtClean="0"/>
                  <a:t>P ≠ Q</a:t>
                </a:r>
                <a:endParaRPr lang="en-IN" dirty="0"/>
              </a:p>
              <a:p>
                <a:r>
                  <a:rPr lang="en-IN" dirty="0" smtClean="0"/>
                  <a:t>Thus, </a:t>
                </a:r>
              </a:p>
              <a:p>
                <a:r>
                  <a:rPr lang="en-US" dirty="0"/>
                  <a:t>λ </a:t>
                </a:r>
                <a:r>
                  <a:rPr lang="en-IN" dirty="0"/>
                  <a:t>= </a:t>
                </a:r>
                <a14:m>
                  <m:oMath xmlns:m="http://schemas.openxmlformats.org/officeDocument/2006/math">
                    <m:f>
                      <m:fPr>
                        <m:ctrlPr>
                          <a:rPr lang="en-US" i="1">
                            <a:latin typeface="Cambria Math"/>
                          </a:rPr>
                        </m:ctrlPr>
                      </m:fPr>
                      <m:num>
                        <m:sSub>
                          <m:sSubPr>
                            <m:ctrlPr>
                              <a:rPr lang="en-US" i="1">
                                <a:latin typeface="Cambria Math"/>
                              </a:rPr>
                            </m:ctrlPr>
                          </m:sSubPr>
                          <m:e>
                            <m:r>
                              <a:rPr lang="en-IN" i="1">
                                <a:latin typeface="Cambria Math"/>
                              </a:rPr>
                              <m:t>𝑦</m:t>
                            </m:r>
                          </m:e>
                          <m:sub>
                            <m:r>
                              <a:rPr lang="en-IN" i="1">
                                <a:latin typeface="Cambria Math"/>
                              </a:rPr>
                              <m:t>𝑞</m:t>
                            </m:r>
                          </m:sub>
                        </m:sSub>
                        <m:r>
                          <a:rPr lang="en-IN" i="1">
                            <a:latin typeface="Cambria Math"/>
                          </a:rPr>
                          <m:t>−</m:t>
                        </m:r>
                        <m:sSub>
                          <m:sSubPr>
                            <m:ctrlPr>
                              <a:rPr lang="en-US" i="1">
                                <a:latin typeface="Cambria Math"/>
                              </a:rPr>
                            </m:ctrlPr>
                          </m:sSubPr>
                          <m:e>
                            <m:r>
                              <a:rPr lang="en-IN" i="1">
                                <a:latin typeface="Cambria Math"/>
                              </a:rPr>
                              <m:t>𝑦</m:t>
                            </m:r>
                          </m:e>
                          <m:sub>
                            <m:r>
                              <a:rPr lang="en-IN" i="1">
                                <a:latin typeface="Cambria Math"/>
                              </a:rPr>
                              <m:t>𝑝</m:t>
                            </m:r>
                          </m:sub>
                        </m:sSub>
                      </m:num>
                      <m:den>
                        <m:sSub>
                          <m:sSubPr>
                            <m:ctrlPr>
                              <a:rPr lang="en-US" i="1">
                                <a:latin typeface="Cambria Math"/>
                              </a:rPr>
                            </m:ctrlPr>
                          </m:sSubPr>
                          <m:e>
                            <m:r>
                              <a:rPr lang="en-IN" i="1">
                                <a:latin typeface="Cambria Math"/>
                              </a:rPr>
                              <m:t>𝑥</m:t>
                            </m:r>
                          </m:e>
                          <m:sub>
                            <m:r>
                              <a:rPr lang="en-IN" i="1">
                                <a:latin typeface="Cambria Math"/>
                              </a:rPr>
                              <m:t>𝑞</m:t>
                            </m:r>
                          </m:sub>
                        </m:sSub>
                        <m:r>
                          <a:rPr lang="en-IN" i="1">
                            <a:latin typeface="Cambria Math"/>
                          </a:rPr>
                          <m:t>−</m:t>
                        </m:r>
                        <m:sSub>
                          <m:sSubPr>
                            <m:ctrlPr>
                              <a:rPr lang="en-US" i="1">
                                <a:latin typeface="Cambria Math"/>
                              </a:rPr>
                            </m:ctrlPr>
                          </m:sSubPr>
                          <m:e>
                            <m:r>
                              <a:rPr lang="en-IN" i="1">
                                <a:latin typeface="Cambria Math"/>
                              </a:rPr>
                              <m:t>𝑥</m:t>
                            </m:r>
                          </m:e>
                          <m:sub>
                            <m:r>
                              <a:rPr lang="en-IN" i="1">
                                <a:latin typeface="Cambria Math"/>
                              </a:rPr>
                              <m:t>𝑝</m:t>
                            </m:r>
                          </m:sub>
                        </m:sSub>
                      </m:den>
                    </m:f>
                    <m:r>
                      <m:rPr>
                        <m:sty m:val="p"/>
                      </m:rPr>
                      <a:rPr lang="en-IN">
                        <a:latin typeface="Cambria Math"/>
                      </a:rPr>
                      <m:t>mod</m:t>
                    </m:r>
                    <m:r>
                      <a:rPr lang="en-IN">
                        <a:latin typeface="Cambria Math"/>
                      </a:rPr>
                      <m:t> </m:t>
                    </m:r>
                    <m:r>
                      <m:rPr>
                        <m:sty m:val="p"/>
                      </m:rPr>
                      <a:rPr lang="en-IN">
                        <a:latin typeface="Cambria Math"/>
                      </a:rPr>
                      <m:t>p</m:t>
                    </m:r>
                  </m:oMath>
                </a14:m>
                <a:r>
                  <a:rPr lang="en-US" dirty="0" smtClean="0"/>
                  <a:t> </a:t>
                </a:r>
              </a:p>
              <a:p>
                <a:r>
                  <a:rPr lang="en-US" dirty="0" smtClean="0"/>
                  <a:t>= </a:t>
                </a:r>
                <a:r>
                  <a:rPr lang="en-IN" dirty="0" smtClean="0"/>
                  <a:t> </a:t>
                </a:r>
                <a14:m>
                  <m:oMath xmlns:m="http://schemas.openxmlformats.org/officeDocument/2006/math">
                    <m:f>
                      <m:fPr>
                        <m:ctrlPr>
                          <a:rPr lang="en-US" i="1">
                            <a:latin typeface="Cambria Math"/>
                          </a:rPr>
                        </m:ctrlPr>
                      </m:fPr>
                      <m:num>
                        <m:r>
                          <a:rPr lang="en-IN" b="0" i="1" smtClean="0">
                            <a:latin typeface="Cambria Math"/>
                          </a:rPr>
                          <m:t>7</m:t>
                        </m:r>
                        <m:r>
                          <a:rPr lang="en-IN" i="1">
                            <a:latin typeface="Cambria Math"/>
                          </a:rPr>
                          <m:t>−</m:t>
                        </m:r>
                        <m:r>
                          <a:rPr lang="en-IN" b="0" i="1" smtClean="0">
                            <a:latin typeface="Cambria Math"/>
                          </a:rPr>
                          <m:t>10</m:t>
                        </m:r>
                      </m:num>
                      <m:den>
                        <m:r>
                          <a:rPr lang="en-IN" b="0" i="1" smtClean="0">
                            <a:latin typeface="Cambria Math"/>
                          </a:rPr>
                          <m:t>9−3</m:t>
                        </m:r>
                      </m:den>
                    </m:f>
                  </m:oMath>
                </a14:m>
                <a:r>
                  <a:rPr lang="en-US" dirty="0" smtClean="0"/>
                  <a:t> mod 23</a:t>
                </a:r>
              </a:p>
              <a:p>
                <a:r>
                  <a:rPr lang="en-US" dirty="0" smtClean="0"/>
                  <a:t>= </a:t>
                </a:r>
                <a14:m>
                  <m:oMath xmlns:m="http://schemas.openxmlformats.org/officeDocument/2006/math">
                    <m:f>
                      <m:fPr>
                        <m:ctrlPr>
                          <a:rPr lang="en-US" i="1">
                            <a:latin typeface="Cambria Math"/>
                          </a:rPr>
                        </m:ctrlPr>
                      </m:fPr>
                      <m:num>
                        <m:r>
                          <a:rPr lang="en-IN" b="0" i="1" smtClean="0">
                            <a:latin typeface="Cambria Math"/>
                          </a:rPr>
                          <m:t>−3</m:t>
                        </m:r>
                      </m:num>
                      <m:den>
                        <m:r>
                          <a:rPr lang="en-IN" b="0" i="1" smtClean="0">
                            <a:latin typeface="Cambria Math"/>
                          </a:rPr>
                          <m:t>6</m:t>
                        </m:r>
                      </m:den>
                    </m:f>
                  </m:oMath>
                </a14:m>
                <a:r>
                  <a:rPr lang="en-US" dirty="0"/>
                  <a:t> </a:t>
                </a:r>
                <a:r>
                  <a:rPr lang="en-US" dirty="0" smtClean="0"/>
                  <a:t>mod 23 = (</a:t>
                </a:r>
                <a14:m>
                  <m:oMath xmlns:m="http://schemas.openxmlformats.org/officeDocument/2006/math">
                    <m:f>
                      <m:fPr>
                        <m:ctrlPr>
                          <a:rPr lang="en-US" i="1">
                            <a:latin typeface="Cambria Math"/>
                          </a:rPr>
                        </m:ctrlPr>
                      </m:fPr>
                      <m:num>
                        <m:r>
                          <a:rPr lang="en-IN" i="1">
                            <a:latin typeface="Cambria Math"/>
                          </a:rPr>
                          <m:t>−</m:t>
                        </m:r>
                        <m:r>
                          <a:rPr lang="en-IN" b="0" i="1" smtClean="0">
                            <a:latin typeface="Cambria Math"/>
                          </a:rPr>
                          <m:t>1</m:t>
                        </m:r>
                      </m:num>
                      <m:den>
                        <m:r>
                          <a:rPr lang="en-IN" b="0" i="1" smtClean="0">
                            <a:latin typeface="Cambria Math"/>
                          </a:rPr>
                          <m:t>2</m:t>
                        </m:r>
                      </m:den>
                    </m:f>
                  </m:oMath>
                </a14:m>
                <a:r>
                  <a:rPr lang="en-US" dirty="0" smtClean="0"/>
                  <a:t>) mod 23 = </a:t>
                </a:r>
                <a14:m>
                  <m:oMath xmlns:m="http://schemas.openxmlformats.org/officeDocument/2006/math">
                    <m:r>
                      <a:rPr lang="en-IN" b="0" i="0" smtClean="0">
                        <a:solidFill>
                          <a:srgbClr val="FF0000"/>
                        </a:solidFill>
                        <a:latin typeface="Cambria Math"/>
                      </a:rPr>
                      <m:t>−</m:t>
                    </m:r>
                    <m:sSup>
                      <m:sSupPr>
                        <m:ctrlPr>
                          <a:rPr lang="en-US" i="1" smtClean="0">
                            <a:solidFill>
                              <a:srgbClr val="FF0000"/>
                            </a:solidFill>
                            <a:latin typeface="Cambria Math"/>
                          </a:rPr>
                        </m:ctrlPr>
                      </m:sSupPr>
                      <m:e>
                        <m:r>
                          <a:rPr lang="en-IN" b="0" i="1" smtClean="0">
                            <a:solidFill>
                              <a:srgbClr val="FF0000"/>
                            </a:solidFill>
                            <a:latin typeface="Cambria Math"/>
                          </a:rPr>
                          <m:t>2</m:t>
                        </m:r>
                      </m:e>
                      <m:sup>
                        <m:r>
                          <a:rPr lang="en-IN" b="0" i="1" smtClean="0">
                            <a:solidFill>
                              <a:srgbClr val="FF0000"/>
                            </a:solidFill>
                            <a:latin typeface="Cambria Math"/>
                          </a:rPr>
                          <m:t>−1</m:t>
                        </m:r>
                      </m:sup>
                    </m:sSup>
                  </m:oMath>
                </a14:m>
                <a:r>
                  <a:rPr lang="en-US" dirty="0" smtClean="0"/>
                  <a:t>mod 23 </a:t>
                </a:r>
                <a:r>
                  <a:rPr lang="en-US" sz="1100" dirty="0" smtClean="0"/>
                  <a:t>(multiplicative inverse)</a:t>
                </a:r>
              </a:p>
              <a:p>
                <a:r>
                  <a:rPr lang="en-US" dirty="0" smtClean="0"/>
                  <a:t>= </a:t>
                </a:r>
                <a:r>
                  <a:rPr lang="en-US" dirty="0" smtClean="0">
                    <a:solidFill>
                      <a:srgbClr val="FF0000"/>
                    </a:solidFill>
                  </a:rPr>
                  <a:t>-12 </a:t>
                </a:r>
                <a:r>
                  <a:rPr lang="en-US" dirty="0" smtClean="0"/>
                  <a:t>mod 23 = 11 </a:t>
                </a:r>
                <a:r>
                  <a:rPr lang="en-US" sz="1800" dirty="0" smtClean="0"/>
                  <a:t>(additive inverse</a:t>
                </a:r>
                <a:r>
                  <a:rPr lang="en-US" sz="1800" dirty="0"/>
                  <a:t>)</a:t>
                </a:r>
                <a:endParaRPr lang="en-US" dirty="0"/>
              </a:p>
              <a:p>
                <a:endParaRPr lang="en-US" dirty="0" smtClean="0"/>
              </a:p>
              <a:p>
                <a:endParaRPr lang="en-US" dirty="0"/>
              </a:p>
              <a:p>
                <a:endParaRPr lang="en-IN" dirty="0"/>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655370" y="1189973"/>
                <a:ext cx="8248389" cy="5310218"/>
              </a:xfrm>
              <a:blipFill rotWithShape="1">
                <a:blip r:embed="rId2"/>
                <a:stretch>
                  <a:fillRect l="-961"/>
                </a:stretch>
              </a:blipFill>
            </p:spPr>
            <p:txBody>
              <a:bodyPr/>
              <a:lstStyle/>
              <a:p>
                <a:r>
                  <a:rPr lang="en-IN">
                    <a:noFill/>
                  </a:rPr>
                  <a:t> </a:t>
                </a:r>
              </a:p>
            </p:txBody>
          </p:sp>
        </mc:Fallback>
      </mc:AlternateContent>
    </p:spTree>
    <p:extLst>
      <p:ext uri="{BB962C8B-B14F-4D97-AF65-F5344CB8AC3E}">
        <p14:creationId xmlns:p14="http://schemas.microsoft.com/office/powerpoint/2010/main" val="35375464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Symmetric Key cryptography</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p:txBody>
              <a:bodyPr>
                <a:normAutofit/>
              </a:bodyPr>
              <a:lstStyle/>
              <a:p>
                <a:r>
                  <a:rPr lang="en-IN" dirty="0" smtClean="0"/>
                  <a:t>A group of 100 users needs how many asymmetric keys in total?</a:t>
                </a:r>
              </a:p>
              <a:p>
                <a:pPr marL="50800" indent="0">
                  <a:buNone/>
                </a:pPr>
                <a14:m>
                  <m:oMathPara xmlns:m="http://schemas.openxmlformats.org/officeDocument/2006/math">
                    <m:oMathParaPr>
                      <m:jc m:val="centerGroup"/>
                    </m:oMathParaPr>
                    <m:oMath xmlns:m="http://schemas.openxmlformats.org/officeDocument/2006/math">
                      <m:r>
                        <a:rPr lang="en-IN" b="0" i="1" smtClean="0">
                          <a:latin typeface="Cambria Math"/>
                        </a:rPr>
                        <m:t>𝑇𝑜𝑡𝑎𝑙</m:t>
                      </m:r>
                      <m:r>
                        <a:rPr lang="en-IN" b="0" i="1" smtClean="0">
                          <a:latin typeface="Cambria Math"/>
                        </a:rPr>
                        <m:t> </m:t>
                      </m:r>
                      <m:r>
                        <a:rPr lang="en-IN" b="0" i="1" smtClean="0">
                          <a:latin typeface="Cambria Math"/>
                        </a:rPr>
                        <m:t>𝑁𝑜</m:t>
                      </m:r>
                      <m:r>
                        <a:rPr lang="en-IN" b="0" i="1" smtClean="0">
                          <a:latin typeface="Cambria Math"/>
                        </a:rPr>
                        <m:t> </m:t>
                      </m:r>
                      <m:r>
                        <a:rPr lang="en-IN" b="0" i="1" smtClean="0">
                          <a:latin typeface="Cambria Math"/>
                        </a:rPr>
                        <m:t>𝑜𝑓</m:t>
                      </m:r>
                      <m:r>
                        <a:rPr lang="en-IN" b="0" i="1" smtClean="0">
                          <a:latin typeface="Cambria Math"/>
                        </a:rPr>
                        <m:t> </m:t>
                      </m:r>
                      <m:r>
                        <a:rPr lang="en-IN" b="0" i="1" smtClean="0">
                          <a:latin typeface="Cambria Math"/>
                        </a:rPr>
                        <m:t>𝑘𝑒𝑦𝑠</m:t>
                      </m:r>
                      <m:r>
                        <a:rPr lang="en-IN" b="0" i="1" smtClean="0">
                          <a:latin typeface="Cambria Math"/>
                        </a:rPr>
                        <m:t> </m:t>
                      </m:r>
                      <m:r>
                        <a:rPr lang="en-IN" b="0" i="1" smtClean="0">
                          <a:latin typeface="Cambria Math"/>
                        </a:rPr>
                        <m:t>𝑛𝑒𝑒𝑑𝑒𝑑</m:t>
                      </m:r>
                      <m:r>
                        <a:rPr lang="en-IN" b="0" i="1" smtClean="0">
                          <a:latin typeface="Cambria Math"/>
                        </a:rPr>
                        <m:t>=2∗</m:t>
                      </m:r>
                      <m:r>
                        <a:rPr lang="en-IN" b="0" i="1" smtClean="0">
                          <a:latin typeface="Cambria Math"/>
                        </a:rPr>
                        <m:t>𝑁</m:t>
                      </m:r>
                    </m:oMath>
                  </m:oMathPara>
                </a14:m>
                <a:endParaRPr lang="en-IN" b="0" dirty="0" smtClean="0"/>
              </a:p>
              <a:p>
                <a:pPr marL="50800" indent="0">
                  <a:buNone/>
                </a:pPr>
                <a14:m>
                  <m:oMathPara xmlns:m="http://schemas.openxmlformats.org/officeDocument/2006/math">
                    <m:oMathParaPr>
                      <m:jc m:val="centerGroup"/>
                    </m:oMathParaPr>
                    <m:oMath xmlns:m="http://schemas.openxmlformats.org/officeDocument/2006/math">
                      <m:r>
                        <a:rPr lang="en-IN" b="0" i="1" smtClean="0">
                          <a:latin typeface="Cambria Math"/>
                        </a:rPr>
                        <m:t>=2∗100</m:t>
                      </m:r>
                    </m:oMath>
                  </m:oMathPara>
                </a14:m>
                <a:endParaRPr lang="en-IN" b="0" dirty="0" smtClean="0"/>
              </a:p>
              <a:p>
                <a:pPr marL="50800" indent="0">
                  <a:buNone/>
                </a:pPr>
                <a14:m>
                  <m:oMathPara xmlns:m="http://schemas.openxmlformats.org/officeDocument/2006/math">
                    <m:oMathParaPr>
                      <m:jc m:val="centerGroup"/>
                    </m:oMathParaPr>
                    <m:oMath xmlns:m="http://schemas.openxmlformats.org/officeDocument/2006/math">
                      <m:r>
                        <a:rPr lang="en-IN" b="0" i="1" smtClean="0">
                          <a:latin typeface="Cambria Math"/>
                        </a:rPr>
                        <m:t>=200</m:t>
                      </m:r>
                    </m:oMath>
                  </m:oMathPara>
                </a14:m>
                <a:endParaRPr lang="en-IN" b="0" dirty="0" smtClean="0"/>
              </a:p>
              <a:p>
                <a:pPr marL="50800" indent="0">
                  <a:buNone/>
                </a:pPr>
                <a:endParaRPr lang="en-IN" b="0" dirty="0" smtClean="0"/>
              </a:p>
              <a:p>
                <a:pPr marL="50800" indent="0">
                  <a:buNone/>
                </a:pPr>
                <a:r>
                  <a:rPr lang="en-IN" dirty="0" smtClean="0"/>
                  <a:t>No of keys each user has to maintain: 99 public keys of other users, 1 public key of own, 1 private key of own </a:t>
                </a:r>
              </a:p>
              <a:p>
                <a:pPr marL="50800" indent="0">
                  <a:buNone/>
                </a:pPr>
                <a14:m>
                  <m:oMathPara xmlns:m="http://schemas.openxmlformats.org/officeDocument/2006/math">
                    <m:oMathParaPr>
                      <m:jc m:val="centerGroup"/>
                    </m:oMathParaPr>
                    <m:oMath xmlns:m="http://schemas.openxmlformats.org/officeDocument/2006/math">
                      <m:r>
                        <a:rPr lang="en-IN" b="0" i="1" smtClean="0">
                          <a:latin typeface="Cambria Math"/>
                        </a:rPr>
                        <m:t>=99+1+1=101 </m:t>
                      </m:r>
                      <m:r>
                        <a:rPr lang="en-IN" b="0" i="1" smtClean="0">
                          <a:latin typeface="Cambria Math"/>
                        </a:rPr>
                        <m:t>𝑘𝑒𝑦𝑠</m:t>
                      </m:r>
                    </m:oMath>
                  </m:oMathPara>
                </a14:m>
                <a:endParaRPr lang="en-IN" dirty="0" smtClean="0"/>
              </a:p>
              <a:p>
                <a:pPr marL="50800" indent="0">
                  <a:buNone/>
                </a:pPr>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blipFill rotWithShape="1">
                <a:blip r:embed="rId2"/>
                <a:stretch>
                  <a:fillRect l="-963" r="-1185"/>
                </a:stretch>
              </a:blipFill>
            </p:spPr>
            <p:txBody>
              <a:bodyPr/>
              <a:lstStyle/>
              <a:p>
                <a:r>
                  <a:rPr lang="en-IN">
                    <a:noFill/>
                  </a:rPr>
                  <a:t> </a:t>
                </a:r>
              </a:p>
            </p:txBody>
          </p:sp>
        </mc:Fallback>
      </mc:AlternateContent>
    </p:spTree>
    <p:extLst>
      <p:ext uri="{BB962C8B-B14F-4D97-AF65-F5344CB8AC3E}">
        <p14:creationId xmlns:p14="http://schemas.microsoft.com/office/powerpoint/2010/main" val="759771359"/>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r>
              <a:rPr lang="en-US" dirty="0"/>
              <a:t> x-coordinate : </a:t>
            </a:r>
            <a:r>
              <a:rPr lang="en-US" dirty="0" err="1"/>
              <a:t>x</a:t>
            </a:r>
            <a:r>
              <a:rPr lang="en-US" baseline="-25000" dirty="0" err="1"/>
              <a:t>r</a:t>
            </a:r>
            <a:r>
              <a:rPr lang="en-US" dirty="0"/>
              <a:t> = </a:t>
            </a:r>
            <a:r>
              <a:rPr lang="el-GR" dirty="0"/>
              <a:t>λ</a:t>
            </a:r>
            <a:r>
              <a:rPr lang="en-IN" baseline="30000" dirty="0"/>
              <a:t>2</a:t>
            </a:r>
            <a:r>
              <a:rPr lang="en-US" dirty="0"/>
              <a:t> - </a:t>
            </a:r>
            <a:r>
              <a:rPr lang="en-US" dirty="0" err="1"/>
              <a:t>x</a:t>
            </a:r>
            <a:r>
              <a:rPr lang="en-US" baseline="-25000" dirty="0" err="1"/>
              <a:t>p</a:t>
            </a:r>
            <a:r>
              <a:rPr lang="en-US" dirty="0"/>
              <a:t> – </a:t>
            </a:r>
            <a:r>
              <a:rPr lang="en-US" dirty="0" err="1"/>
              <a:t>x</a:t>
            </a:r>
            <a:r>
              <a:rPr lang="en-US" baseline="-25000" dirty="0" err="1"/>
              <a:t>q</a:t>
            </a:r>
            <a:r>
              <a:rPr lang="en-US" dirty="0"/>
              <a:t>     mod p</a:t>
            </a:r>
          </a:p>
          <a:p>
            <a:r>
              <a:rPr lang="en-US" dirty="0"/>
              <a:t>  y-coordinate </a:t>
            </a:r>
            <a:r>
              <a:rPr lang="en-US" dirty="0" err="1"/>
              <a:t>y</a:t>
            </a:r>
            <a:r>
              <a:rPr lang="en-US" baseline="-25000" dirty="0" err="1"/>
              <a:t>r</a:t>
            </a:r>
            <a:r>
              <a:rPr lang="en-US" dirty="0"/>
              <a:t> = </a:t>
            </a:r>
            <a:r>
              <a:rPr lang="en-US" dirty="0" smtClean="0"/>
              <a:t>(</a:t>
            </a:r>
            <a:r>
              <a:rPr lang="el-GR" dirty="0" smtClean="0"/>
              <a:t>λ</a:t>
            </a:r>
            <a:r>
              <a:rPr lang="en-US" dirty="0" smtClean="0"/>
              <a:t> </a:t>
            </a:r>
            <a:r>
              <a:rPr lang="en-US" dirty="0"/>
              <a:t>* (</a:t>
            </a:r>
            <a:r>
              <a:rPr lang="en-US" dirty="0" err="1"/>
              <a:t>x</a:t>
            </a:r>
            <a:r>
              <a:rPr lang="en-US" baseline="-25000" dirty="0" err="1"/>
              <a:t>p</a:t>
            </a:r>
            <a:r>
              <a:rPr lang="en-US" dirty="0"/>
              <a:t> - </a:t>
            </a:r>
            <a:r>
              <a:rPr lang="en-US" dirty="0" err="1"/>
              <a:t>x</a:t>
            </a:r>
            <a:r>
              <a:rPr lang="en-US" baseline="-25000" dirty="0" err="1"/>
              <a:t>r</a:t>
            </a:r>
            <a:r>
              <a:rPr lang="en-US" dirty="0"/>
              <a:t>) – </a:t>
            </a:r>
            <a:r>
              <a:rPr lang="en-US" dirty="0" err="1" smtClean="0"/>
              <a:t>y</a:t>
            </a:r>
            <a:r>
              <a:rPr lang="en-US" baseline="-25000" dirty="0" err="1" smtClean="0"/>
              <a:t>p</a:t>
            </a:r>
            <a:r>
              <a:rPr lang="en-US" baseline="-25000" dirty="0" smtClean="0"/>
              <a:t>)</a:t>
            </a:r>
            <a:r>
              <a:rPr lang="en-US" dirty="0" smtClean="0"/>
              <a:t>  </a:t>
            </a:r>
            <a:r>
              <a:rPr lang="en-US" dirty="0"/>
              <a:t>mod </a:t>
            </a:r>
            <a:r>
              <a:rPr lang="en-US" dirty="0" smtClean="0"/>
              <a:t>p</a:t>
            </a:r>
          </a:p>
          <a:p>
            <a:pPr marL="50800" indent="0">
              <a:buNone/>
            </a:pPr>
            <a:r>
              <a:rPr lang="en-US" dirty="0" err="1"/>
              <a:t>x</a:t>
            </a:r>
            <a:r>
              <a:rPr lang="en-US" baseline="-25000" dirty="0" err="1"/>
              <a:t>r</a:t>
            </a:r>
            <a:r>
              <a:rPr lang="en-US" dirty="0"/>
              <a:t> = </a:t>
            </a:r>
            <a:r>
              <a:rPr lang="en-US" dirty="0" smtClean="0"/>
              <a:t>11</a:t>
            </a:r>
            <a:r>
              <a:rPr lang="en-IN" baseline="30000" dirty="0" smtClean="0"/>
              <a:t>2</a:t>
            </a:r>
            <a:r>
              <a:rPr lang="en-US" dirty="0" smtClean="0"/>
              <a:t> </a:t>
            </a:r>
            <a:r>
              <a:rPr lang="en-US" dirty="0"/>
              <a:t>- </a:t>
            </a:r>
            <a:r>
              <a:rPr lang="en-US" dirty="0" smtClean="0"/>
              <a:t>3 </a:t>
            </a:r>
            <a:r>
              <a:rPr lang="en-US" dirty="0"/>
              <a:t>– </a:t>
            </a:r>
            <a:r>
              <a:rPr lang="en-US" dirty="0" smtClean="0"/>
              <a:t>9 = 121 - 12 mod 23 = 109 mod 23 = 17</a:t>
            </a:r>
          </a:p>
          <a:p>
            <a:pPr marL="50800" indent="0">
              <a:buNone/>
            </a:pPr>
            <a:r>
              <a:rPr lang="en-US" dirty="0" err="1"/>
              <a:t>y</a:t>
            </a:r>
            <a:r>
              <a:rPr lang="en-US" baseline="-25000" dirty="0" err="1"/>
              <a:t>r</a:t>
            </a:r>
            <a:r>
              <a:rPr lang="en-US" dirty="0"/>
              <a:t> = </a:t>
            </a:r>
            <a:r>
              <a:rPr lang="en-US" dirty="0" smtClean="0"/>
              <a:t>(</a:t>
            </a:r>
            <a:r>
              <a:rPr lang="en-IN" dirty="0" smtClean="0"/>
              <a:t>11</a:t>
            </a:r>
            <a:r>
              <a:rPr lang="en-US" dirty="0" smtClean="0"/>
              <a:t> </a:t>
            </a:r>
            <a:r>
              <a:rPr lang="en-US" dirty="0"/>
              <a:t>* </a:t>
            </a:r>
            <a:r>
              <a:rPr lang="en-US" dirty="0" smtClean="0"/>
              <a:t>(</a:t>
            </a:r>
            <a:r>
              <a:rPr lang="en-US" dirty="0"/>
              <a:t>3</a:t>
            </a:r>
            <a:r>
              <a:rPr lang="en-US" dirty="0" smtClean="0"/>
              <a:t> - 17 ) </a:t>
            </a:r>
            <a:r>
              <a:rPr lang="en-US" dirty="0"/>
              <a:t>– </a:t>
            </a:r>
            <a:r>
              <a:rPr lang="en-US" dirty="0" smtClean="0"/>
              <a:t>10) mod 23 = -154-10 mod 23 </a:t>
            </a:r>
          </a:p>
          <a:p>
            <a:pPr marL="50800" indent="0">
              <a:buNone/>
            </a:pPr>
            <a:r>
              <a:rPr lang="en-US" dirty="0"/>
              <a:t> </a:t>
            </a:r>
            <a:r>
              <a:rPr lang="en-US" dirty="0" smtClean="0"/>
              <a:t>   = </a:t>
            </a:r>
            <a:r>
              <a:rPr lang="en-US" dirty="0" smtClean="0">
                <a:solidFill>
                  <a:srgbClr val="FF0000"/>
                </a:solidFill>
              </a:rPr>
              <a:t>-164 </a:t>
            </a:r>
            <a:r>
              <a:rPr lang="en-US" dirty="0" smtClean="0"/>
              <a:t>mod 23 = 20 mod 23 = 20 </a:t>
            </a:r>
          </a:p>
          <a:p>
            <a:pPr marL="50800" indent="0">
              <a:buNone/>
            </a:pPr>
            <a:r>
              <a:rPr lang="en-US" dirty="0" smtClean="0"/>
              <a:t>Thus, </a:t>
            </a:r>
            <a:r>
              <a:rPr lang="en-IN" dirty="0" smtClean="0"/>
              <a:t>P(3,10) + Q(9,7) = R(17,23) </a:t>
            </a:r>
            <a:endParaRPr lang="en-US" dirty="0" smtClean="0"/>
          </a:p>
          <a:p>
            <a:pPr marL="50800" indent="0">
              <a:buNone/>
            </a:pPr>
            <a:endParaRPr lang="en-IN" dirty="0"/>
          </a:p>
        </p:txBody>
      </p:sp>
    </p:spTree>
    <p:extLst>
      <p:ext uri="{BB962C8B-B14F-4D97-AF65-F5344CB8AC3E}">
        <p14:creationId xmlns:p14="http://schemas.microsoft.com/office/powerpoint/2010/main" val="870980659"/>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r>
              <a:rPr lang="en-IN" dirty="0"/>
              <a:t>Given P = (3,10), Q = (9,7), over E</a:t>
            </a:r>
            <a:r>
              <a:rPr lang="en-IN" baseline="-25000" dirty="0"/>
              <a:t>23</a:t>
            </a:r>
            <a:r>
              <a:rPr lang="en-IN" dirty="0"/>
              <a:t>(1,1), </a:t>
            </a:r>
            <a:r>
              <a:rPr lang="en-IN" dirty="0" smtClean="0"/>
              <a:t>Compute 2P. </a:t>
            </a:r>
          </a:p>
          <a:p>
            <a:r>
              <a:rPr lang="en-IN" dirty="0"/>
              <a:t>Given P = (3,10), Q = (9,7), over E</a:t>
            </a:r>
            <a:r>
              <a:rPr lang="en-IN" baseline="-25000" dirty="0"/>
              <a:t>23</a:t>
            </a:r>
            <a:r>
              <a:rPr lang="en-IN" dirty="0"/>
              <a:t>(1,1), Compute </a:t>
            </a:r>
            <a:r>
              <a:rPr lang="en-IN" dirty="0" smtClean="0"/>
              <a:t>3P</a:t>
            </a:r>
            <a:r>
              <a:rPr lang="en-IN" dirty="0"/>
              <a:t>. </a:t>
            </a:r>
            <a:r>
              <a:rPr lang="en-IN" dirty="0" smtClean="0"/>
              <a:t>(Hint: 3P= P+2P)</a:t>
            </a:r>
          </a:p>
          <a:p>
            <a:r>
              <a:rPr lang="en-IN" dirty="0" smtClean="0"/>
              <a:t>Given P </a:t>
            </a:r>
            <a:r>
              <a:rPr lang="en-IN" dirty="0"/>
              <a:t>= (3,10), Q = (9,7</a:t>
            </a:r>
            <a:r>
              <a:rPr lang="en-IN" dirty="0" smtClean="0"/>
              <a:t>), over  </a:t>
            </a:r>
            <a:r>
              <a:rPr lang="en-IN" dirty="0"/>
              <a:t>E23(1,1</a:t>
            </a:r>
            <a:r>
              <a:rPr lang="en-IN" dirty="0" smtClean="0"/>
              <a:t>) Compute P+Q</a:t>
            </a:r>
            <a:endParaRPr lang="en-IN" dirty="0"/>
          </a:p>
          <a:p>
            <a:endParaRPr lang="en-IN" dirty="0"/>
          </a:p>
          <a:p>
            <a:endParaRPr lang="en-IN" dirty="0"/>
          </a:p>
        </p:txBody>
      </p:sp>
    </p:spTree>
    <p:extLst>
      <p:ext uri="{BB962C8B-B14F-4D97-AF65-F5344CB8AC3E}">
        <p14:creationId xmlns:p14="http://schemas.microsoft.com/office/powerpoint/2010/main" val="1916830441"/>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dirty="0"/>
          </a:p>
        </p:txBody>
      </p:sp>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471" y="0"/>
            <a:ext cx="5015477"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48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9891" y="0"/>
            <a:ext cx="4214109" cy="2743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48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0948" y="2743200"/>
            <a:ext cx="4061325"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807339"/>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840941"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15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0941" y="0"/>
            <a:ext cx="4545348"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98725367"/>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dirty="0"/>
          </a:p>
        </p:txBody>
      </p:sp>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4679576" cy="70400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53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9576" y="-2"/>
            <a:ext cx="4464424" cy="68580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73656907"/>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19"/>
          <p:cNvSpPr txBox="1">
            <a:spLocks noGrp="1"/>
          </p:cNvSpPr>
          <p:nvPr>
            <p:ph type="title"/>
          </p:nvPr>
        </p:nvSpPr>
        <p:spPr>
          <a:xfrm>
            <a:off x="817323" y="214817"/>
            <a:ext cx="7402883" cy="874951"/>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930B0B"/>
              </a:buClr>
              <a:buSzPts val="3600"/>
              <a:buFont typeface="Times New Roman"/>
              <a:buNone/>
            </a:pPr>
            <a:r>
              <a:rPr lang="en-US"/>
              <a:t>Elliptic Curve Cryptography</a:t>
            </a:r>
            <a:endParaRPr/>
          </a:p>
        </p:txBody>
      </p:sp>
      <p:sp>
        <p:nvSpPr>
          <p:cNvPr id="336" name="Google Shape;336;p19"/>
          <p:cNvSpPr txBox="1">
            <a:spLocks noGrp="1"/>
          </p:cNvSpPr>
          <p:nvPr>
            <p:ph type="body" idx="1"/>
          </p:nvPr>
        </p:nvSpPr>
        <p:spPr>
          <a:xfrm>
            <a:off x="655370" y="1189973"/>
            <a:ext cx="8248389" cy="4899308"/>
          </a:xfrm>
          <a:prstGeom prst="rect">
            <a:avLst/>
          </a:prstGeom>
          <a:noFill/>
          <a:ln>
            <a:noFill/>
          </a:ln>
        </p:spPr>
        <p:txBody>
          <a:bodyPr spcFirstLastPara="1" wrap="square" lIns="91425" tIns="45700" rIns="91425" bIns="45700" anchor="t" anchorCtr="0">
            <a:noAutofit/>
          </a:bodyPr>
          <a:lstStyle/>
          <a:p>
            <a:pPr marL="457200" marR="0" lvl="0" indent="-406400" algn="l" rtl="0">
              <a:lnSpc>
                <a:spcPct val="90000"/>
              </a:lnSpc>
              <a:spcBef>
                <a:spcPts val="1000"/>
              </a:spcBef>
              <a:spcAft>
                <a:spcPts val="0"/>
              </a:spcAft>
              <a:buClr>
                <a:schemeClr val="dk1"/>
              </a:buClr>
              <a:buSzPts val="2800"/>
              <a:buFont typeface="Arial"/>
              <a:buChar char="•"/>
            </a:pPr>
            <a:r>
              <a:rPr lang="en-US"/>
              <a:t>The </a:t>
            </a:r>
            <a:r>
              <a:rPr lang="en-US" b="1"/>
              <a:t>private keys</a:t>
            </a:r>
            <a:r>
              <a:rPr lang="en-US"/>
              <a:t> in the ECC are integers (in the range of the curve's field size, typically </a:t>
            </a:r>
            <a:r>
              <a:rPr lang="en-US" b="1"/>
              <a:t>256-bit</a:t>
            </a:r>
            <a:r>
              <a:rPr lang="en-US"/>
              <a:t> integers). </a:t>
            </a:r>
            <a:endParaRPr/>
          </a:p>
          <a:p>
            <a:pPr marL="914400" lvl="1" indent="-335280" algn="l" rtl="0">
              <a:lnSpc>
                <a:spcPct val="90000"/>
              </a:lnSpc>
              <a:spcBef>
                <a:spcPts val="500"/>
              </a:spcBef>
              <a:spcAft>
                <a:spcPts val="0"/>
              </a:spcAft>
              <a:buSzPts val="1680"/>
              <a:buChar char="o"/>
            </a:pPr>
            <a:r>
              <a:rPr lang="en-US"/>
              <a:t>Example of 256-bit ECC private key (hex encoded, 32 bytes, 64 hex digits) is: 0x51897b64e85c3f714bba707e867914295a1377a7463a9dae8ea6a8b914246319.</a:t>
            </a:r>
            <a:endParaRPr/>
          </a:p>
          <a:p>
            <a:pPr marL="457200" marR="0" lvl="0" indent="-406400" algn="l" rtl="0">
              <a:lnSpc>
                <a:spcPct val="90000"/>
              </a:lnSpc>
              <a:spcBef>
                <a:spcPts val="1000"/>
              </a:spcBef>
              <a:spcAft>
                <a:spcPts val="0"/>
              </a:spcAft>
              <a:buClr>
                <a:schemeClr val="dk1"/>
              </a:buClr>
              <a:buSzPts val="2800"/>
              <a:buFont typeface="Arial"/>
              <a:buChar char="•"/>
            </a:pPr>
            <a:r>
              <a:rPr lang="en-US"/>
              <a:t>The </a:t>
            </a:r>
            <a:r>
              <a:rPr lang="en-US" b="1"/>
              <a:t>public keys</a:t>
            </a:r>
            <a:r>
              <a:rPr lang="en-US"/>
              <a:t> are</a:t>
            </a:r>
            <a:r>
              <a:rPr lang="en-US" b="1"/>
              <a:t> points on elliptic curve </a:t>
            </a:r>
            <a:r>
              <a:rPr lang="en-US"/>
              <a:t>{</a:t>
            </a:r>
            <a:r>
              <a:rPr lang="en-US" b="1" i="1"/>
              <a:t>x</a:t>
            </a:r>
            <a:r>
              <a:rPr lang="en-US"/>
              <a:t>, </a:t>
            </a:r>
            <a:r>
              <a:rPr lang="en-US" b="1" i="1"/>
              <a:t>y</a:t>
            </a:r>
            <a:r>
              <a:rPr lang="en-US"/>
              <a:t>}</a:t>
            </a:r>
            <a:endParaRPr/>
          </a:p>
          <a:p>
            <a:pPr marL="914400" lvl="1" indent="-335280" algn="l" rtl="0">
              <a:lnSpc>
                <a:spcPct val="90000"/>
              </a:lnSpc>
              <a:spcBef>
                <a:spcPts val="500"/>
              </a:spcBef>
              <a:spcAft>
                <a:spcPts val="0"/>
              </a:spcAft>
              <a:buSzPts val="1680"/>
              <a:buChar char="o"/>
            </a:pPr>
            <a:r>
              <a:rPr lang="en-US"/>
              <a:t> Example of ECC public key 0x02f54ba86dc1ccb5bed0224d23f01ed87e4a443c47fc690d7797a13d41d2340e1a. </a:t>
            </a:r>
            <a:endParaRPr/>
          </a:p>
        </p:txBody>
      </p:sp>
    </p:spTree>
    <p:extLst>
      <p:ext uri="{BB962C8B-B14F-4D97-AF65-F5344CB8AC3E}">
        <p14:creationId xmlns:p14="http://schemas.microsoft.com/office/powerpoint/2010/main" val="1133065324"/>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0"/>
          <p:cNvSpPr txBox="1">
            <a:spLocks noGrp="1"/>
          </p:cNvSpPr>
          <p:nvPr>
            <p:ph type="title"/>
          </p:nvPr>
        </p:nvSpPr>
        <p:spPr>
          <a:xfrm>
            <a:off x="817323" y="214817"/>
            <a:ext cx="7402883" cy="874951"/>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930B0B"/>
              </a:buClr>
              <a:buSzPts val="3600"/>
              <a:buFont typeface="Times New Roman"/>
              <a:buNone/>
            </a:pPr>
            <a:endParaRPr/>
          </a:p>
        </p:txBody>
      </p:sp>
      <p:sp>
        <p:nvSpPr>
          <p:cNvPr id="342" name="Google Shape;342;p20"/>
          <p:cNvSpPr txBox="1">
            <a:spLocks noGrp="1"/>
          </p:cNvSpPr>
          <p:nvPr>
            <p:ph type="body" idx="1"/>
          </p:nvPr>
        </p:nvSpPr>
        <p:spPr>
          <a:xfrm>
            <a:off x="655370" y="1189973"/>
            <a:ext cx="8248389" cy="4899308"/>
          </a:xfrm>
          <a:prstGeom prst="rect">
            <a:avLst/>
          </a:prstGeom>
          <a:noFill/>
          <a:ln>
            <a:noFill/>
          </a:ln>
        </p:spPr>
        <p:txBody>
          <a:bodyPr spcFirstLastPara="1" wrap="square" lIns="91425" tIns="45700" rIns="91425" bIns="45700" anchor="t" anchorCtr="0">
            <a:noAutofit/>
          </a:bodyPr>
          <a:lstStyle/>
          <a:p>
            <a:pPr marL="50800" lvl="0" indent="0" algn="l" rtl="0">
              <a:lnSpc>
                <a:spcPct val="90000"/>
              </a:lnSpc>
              <a:spcBef>
                <a:spcPts val="1000"/>
              </a:spcBef>
              <a:spcAft>
                <a:spcPts val="0"/>
              </a:spcAft>
              <a:buSzPts val="2800"/>
              <a:buNone/>
            </a:pPr>
            <a:r>
              <a:rPr lang="en-US"/>
              <a:t>Consequently, in ECC we have:</a:t>
            </a:r>
            <a:endParaRPr/>
          </a:p>
          <a:p>
            <a:pPr marL="457200" marR="0" lvl="0" indent="-406400" algn="l" rtl="0">
              <a:lnSpc>
                <a:spcPct val="90000"/>
              </a:lnSpc>
              <a:spcBef>
                <a:spcPts val="1000"/>
              </a:spcBef>
              <a:spcAft>
                <a:spcPts val="0"/>
              </a:spcAft>
              <a:buClr>
                <a:schemeClr val="dk1"/>
              </a:buClr>
              <a:buSzPts val="2800"/>
              <a:buFont typeface="Arial"/>
              <a:buChar char="•"/>
            </a:pPr>
            <a:r>
              <a:rPr lang="en-US" b="1"/>
              <a:t>Еlliptic curve</a:t>
            </a:r>
            <a:r>
              <a:rPr lang="en-US"/>
              <a:t> (EC) over finite field </a:t>
            </a:r>
            <a:r>
              <a:rPr lang="en-US" b="1"/>
              <a:t>𝔽p</a:t>
            </a:r>
            <a:endParaRPr/>
          </a:p>
          <a:p>
            <a:pPr marL="457200" marR="0" lvl="0" indent="-406400" algn="l" rtl="0">
              <a:lnSpc>
                <a:spcPct val="90000"/>
              </a:lnSpc>
              <a:spcBef>
                <a:spcPts val="1000"/>
              </a:spcBef>
              <a:spcAft>
                <a:spcPts val="0"/>
              </a:spcAft>
              <a:buClr>
                <a:schemeClr val="dk1"/>
              </a:buClr>
              <a:buSzPts val="2800"/>
              <a:buFont typeface="Arial"/>
              <a:buChar char="•"/>
            </a:pPr>
            <a:r>
              <a:rPr lang="en-US" b="1"/>
              <a:t>G</a:t>
            </a:r>
            <a:r>
              <a:rPr lang="en-US"/>
              <a:t> = </a:t>
            </a:r>
            <a:r>
              <a:rPr lang="en-US" b="1"/>
              <a:t>generator point</a:t>
            </a:r>
            <a:r>
              <a:rPr lang="en-US"/>
              <a:t> (fixed constant, a base point on the EC)</a:t>
            </a:r>
            <a:endParaRPr/>
          </a:p>
          <a:p>
            <a:pPr marL="457200" marR="0" lvl="0" indent="-406400" algn="l" rtl="0">
              <a:lnSpc>
                <a:spcPct val="90000"/>
              </a:lnSpc>
              <a:spcBef>
                <a:spcPts val="1000"/>
              </a:spcBef>
              <a:spcAft>
                <a:spcPts val="0"/>
              </a:spcAft>
              <a:buClr>
                <a:schemeClr val="dk1"/>
              </a:buClr>
              <a:buSzPts val="2800"/>
              <a:buFont typeface="Arial"/>
              <a:buChar char="•"/>
            </a:pPr>
            <a:r>
              <a:rPr lang="en-US" b="1"/>
              <a:t>private key</a:t>
            </a:r>
            <a:r>
              <a:rPr lang="en-US"/>
              <a:t> =integer</a:t>
            </a:r>
            <a:endParaRPr/>
          </a:p>
          <a:p>
            <a:pPr marL="457200" marR="0" lvl="0" indent="-406400" algn="l" rtl="0">
              <a:lnSpc>
                <a:spcPct val="90000"/>
              </a:lnSpc>
              <a:spcBef>
                <a:spcPts val="1000"/>
              </a:spcBef>
              <a:spcAft>
                <a:spcPts val="0"/>
              </a:spcAft>
              <a:buClr>
                <a:schemeClr val="dk1"/>
              </a:buClr>
              <a:buSzPts val="2800"/>
              <a:buFont typeface="Arial"/>
              <a:buChar char="•"/>
            </a:pPr>
            <a:r>
              <a:rPr lang="en-US" b="1"/>
              <a:t>public key</a:t>
            </a:r>
            <a:r>
              <a:rPr lang="en-US"/>
              <a:t> =point</a:t>
            </a:r>
            <a:endParaRPr/>
          </a:p>
          <a:p>
            <a:pPr marL="457200" marR="0" lvl="0" indent="-228600" algn="l" rtl="0">
              <a:lnSpc>
                <a:spcPct val="90000"/>
              </a:lnSpc>
              <a:spcBef>
                <a:spcPts val="1000"/>
              </a:spcBef>
              <a:spcAft>
                <a:spcPts val="0"/>
              </a:spcAft>
              <a:buSzPts val="2800"/>
              <a:buNone/>
            </a:pPr>
            <a:endParaRPr/>
          </a:p>
        </p:txBody>
      </p:sp>
    </p:spTree>
    <p:extLst>
      <p:ext uri="{BB962C8B-B14F-4D97-AF65-F5344CB8AC3E}">
        <p14:creationId xmlns:p14="http://schemas.microsoft.com/office/powerpoint/2010/main" val="3069693819"/>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g17bb6bffb25_0_7"/>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SzPts val="3600"/>
              <a:buNone/>
            </a:pPr>
            <a:r>
              <a:rPr lang="en-US" dirty="0" err="1"/>
              <a:t>Deffie</a:t>
            </a:r>
            <a:r>
              <a:rPr lang="en-US" dirty="0"/>
              <a:t>-Hellman Key exchange using ECC- ECDH</a:t>
            </a:r>
            <a:endParaRPr dirty="0"/>
          </a:p>
        </p:txBody>
      </p:sp>
      <p:sp>
        <p:nvSpPr>
          <p:cNvPr id="349" name="Google Shape;349;g17bb6bffb25_0_7"/>
          <p:cNvSpPr txBox="1">
            <a:spLocks noGrp="1"/>
          </p:cNvSpPr>
          <p:nvPr>
            <p:ph type="body" idx="1"/>
          </p:nvPr>
        </p:nvSpPr>
        <p:spPr>
          <a:xfrm>
            <a:off x="655370" y="1189973"/>
            <a:ext cx="8248500" cy="48993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ECC key exchange – similar to DH Key exchange</a:t>
            </a:r>
            <a:endParaRPr/>
          </a:p>
          <a:p>
            <a:pPr marL="0" lvl="0" indent="0" algn="l" rtl="0">
              <a:lnSpc>
                <a:spcPct val="90000"/>
              </a:lnSpc>
              <a:spcBef>
                <a:spcPts val="1000"/>
              </a:spcBef>
              <a:spcAft>
                <a:spcPts val="0"/>
              </a:spcAft>
              <a:buClr>
                <a:schemeClr val="dk1"/>
              </a:buClr>
              <a:buSzPts val="1100"/>
              <a:buFont typeface="Arial"/>
              <a:buNone/>
            </a:pPr>
            <a:r>
              <a:rPr lang="en-US"/>
              <a:t>Global public elements</a:t>
            </a:r>
            <a:endParaRPr/>
          </a:p>
          <a:p>
            <a:pPr marL="0" lvl="0" indent="0" algn="l" rtl="0">
              <a:lnSpc>
                <a:spcPct val="90000"/>
              </a:lnSpc>
              <a:spcBef>
                <a:spcPts val="1000"/>
              </a:spcBef>
              <a:spcAft>
                <a:spcPts val="0"/>
              </a:spcAft>
              <a:buClr>
                <a:schemeClr val="dk1"/>
              </a:buClr>
              <a:buSzPts val="1100"/>
              <a:buFont typeface="Arial"/>
              <a:buNone/>
            </a:pPr>
            <a:r>
              <a:rPr lang="en-US"/>
              <a:t>• Eq(a,b) - Elliptic curve parameters – a,b and q – prime no. or integer of the form 2m.</a:t>
            </a:r>
            <a:endParaRPr/>
          </a:p>
          <a:p>
            <a:pPr marL="0" lvl="0" indent="0" algn="l" rtl="0">
              <a:lnSpc>
                <a:spcPct val="90000"/>
              </a:lnSpc>
              <a:spcBef>
                <a:spcPts val="1000"/>
              </a:spcBef>
              <a:spcAft>
                <a:spcPts val="0"/>
              </a:spcAft>
              <a:buSzPts val="2800"/>
              <a:buNone/>
            </a:pPr>
            <a:r>
              <a:rPr lang="en-US"/>
              <a:t>• G – point on the elliptic curve</a:t>
            </a:r>
            <a:endParaRPr/>
          </a:p>
        </p:txBody>
      </p:sp>
    </p:spTree>
    <p:extLst>
      <p:ext uri="{BB962C8B-B14F-4D97-AF65-F5344CB8AC3E}">
        <p14:creationId xmlns:p14="http://schemas.microsoft.com/office/powerpoint/2010/main" val="3643398824"/>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g17bb6bffb25_0_15"/>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lvl="0"/>
            <a:r>
              <a:rPr lang="en-US" dirty="0"/>
              <a:t>ECDH</a:t>
            </a:r>
            <a:endParaRPr dirty="0"/>
          </a:p>
        </p:txBody>
      </p:sp>
      <p:sp>
        <p:nvSpPr>
          <p:cNvPr id="356" name="Google Shape;356;g17bb6bffb25_0_15"/>
          <p:cNvSpPr txBox="1">
            <a:spLocks noGrp="1"/>
          </p:cNvSpPr>
          <p:nvPr>
            <p:ph type="body" idx="1"/>
          </p:nvPr>
        </p:nvSpPr>
        <p:spPr>
          <a:xfrm>
            <a:off x="655370" y="1189973"/>
            <a:ext cx="8248500" cy="48993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User A key generation</a:t>
            </a:r>
            <a:endParaRPr/>
          </a:p>
          <a:p>
            <a:pPr marL="457200" lvl="0" indent="0" algn="l" rtl="0">
              <a:lnSpc>
                <a:spcPct val="90000"/>
              </a:lnSpc>
              <a:spcBef>
                <a:spcPts val="1000"/>
              </a:spcBef>
              <a:spcAft>
                <a:spcPts val="0"/>
              </a:spcAft>
              <a:buClr>
                <a:schemeClr val="dk1"/>
              </a:buClr>
              <a:buSzPts val="1100"/>
              <a:buFont typeface="Arial"/>
              <a:buNone/>
            </a:pPr>
            <a:r>
              <a:rPr lang="en-US"/>
              <a:t>• Select private key nA, such that nA &lt; n</a:t>
            </a:r>
            <a:endParaRPr/>
          </a:p>
          <a:p>
            <a:pPr marL="457200" lvl="0" indent="0" algn="l" rtl="0">
              <a:lnSpc>
                <a:spcPct val="90000"/>
              </a:lnSpc>
              <a:spcBef>
                <a:spcPts val="1000"/>
              </a:spcBef>
              <a:spcAft>
                <a:spcPts val="0"/>
              </a:spcAft>
              <a:buClr>
                <a:schemeClr val="dk1"/>
              </a:buClr>
              <a:buSzPts val="1100"/>
              <a:buFont typeface="Arial"/>
              <a:buNone/>
            </a:pPr>
            <a:r>
              <a:rPr lang="en-US"/>
              <a:t>• Calculate public key PA, PA = nA * G</a:t>
            </a:r>
            <a:endParaRPr/>
          </a:p>
          <a:p>
            <a:pPr marL="0" lvl="0" indent="0" algn="l" rtl="0">
              <a:lnSpc>
                <a:spcPct val="90000"/>
              </a:lnSpc>
              <a:spcBef>
                <a:spcPts val="1000"/>
              </a:spcBef>
              <a:spcAft>
                <a:spcPts val="0"/>
              </a:spcAft>
              <a:buClr>
                <a:schemeClr val="dk1"/>
              </a:buClr>
              <a:buSzPts val="1100"/>
              <a:buFont typeface="Arial"/>
              <a:buNone/>
            </a:pPr>
            <a:endParaRPr/>
          </a:p>
          <a:p>
            <a:pPr marL="0" lvl="0" indent="0" algn="l" rtl="0">
              <a:lnSpc>
                <a:spcPct val="90000"/>
              </a:lnSpc>
              <a:spcBef>
                <a:spcPts val="1000"/>
              </a:spcBef>
              <a:spcAft>
                <a:spcPts val="0"/>
              </a:spcAft>
              <a:buClr>
                <a:schemeClr val="dk1"/>
              </a:buClr>
              <a:buSzPts val="1100"/>
              <a:buFont typeface="Arial"/>
              <a:buNone/>
            </a:pPr>
            <a:r>
              <a:rPr lang="en-US"/>
              <a:t>• User B key generation</a:t>
            </a:r>
            <a:endParaRPr/>
          </a:p>
          <a:p>
            <a:pPr marL="0" lvl="0" indent="0" algn="l" rtl="0">
              <a:lnSpc>
                <a:spcPct val="90000"/>
              </a:lnSpc>
              <a:spcBef>
                <a:spcPts val="1000"/>
              </a:spcBef>
              <a:spcAft>
                <a:spcPts val="0"/>
              </a:spcAft>
              <a:buClr>
                <a:schemeClr val="dk1"/>
              </a:buClr>
              <a:buSzPts val="1100"/>
              <a:buFont typeface="Arial"/>
              <a:buNone/>
            </a:pPr>
            <a:r>
              <a:rPr lang="en-US"/>
              <a:t>• Select private key nB, nB &lt; n</a:t>
            </a:r>
            <a:endParaRPr/>
          </a:p>
          <a:p>
            <a:pPr marL="0" lvl="0" indent="0" algn="l" rtl="0">
              <a:lnSpc>
                <a:spcPct val="90000"/>
              </a:lnSpc>
              <a:spcBef>
                <a:spcPts val="1000"/>
              </a:spcBef>
              <a:spcAft>
                <a:spcPts val="0"/>
              </a:spcAft>
              <a:buSzPts val="2800"/>
              <a:buNone/>
            </a:pPr>
            <a:r>
              <a:rPr lang="en-US"/>
              <a:t>• Calculate public key PB, PB = nB * G</a:t>
            </a:r>
            <a:endParaRPr/>
          </a:p>
          <a:p>
            <a:pPr marL="0" lvl="0" indent="0" algn="l" rtl="0">
              <a:lnSpc>
                <a:spcPct val="90000"/>
              </a:lnSpc>
              <a:spcBef>
                <a:spcPts val="1000"/>
              </a:spcBef>
              <a:spcAft>
                <a:spcPts val="0"/>
              </a:spcAft>
              <a:buSzPts val="2800"/>
              <a:buNone/>
            </a:pPr>
            <a:endParaRPr/>
          </a:p>
          <a:p>
            <a:pPr marL="457200" lvl="0" indent="-406400" algn="l" rtl="0">
              <a:lnSpc>
                <a:spcPct val="90000"/>
              </a:lnSpc>
              <a:spcBef>
                <a:spcPts val="1000"/>
              </a:spcBef>
              <a:spcAft>
                <a:spcPts val="0"/>
              </a:spcAft>
              <a:buSzPts val="2800"/>
              <a:buChar char="•"/>
            </a:pPr>
            <a:r>
              <a:rPr lang="en-US"/>
              <a:t>Calculation of secret key by User A, K = nA * PB</a:t>
            </a:r>
            <a:endParaRPr/>
          </a:p>
          <a:p>
            <a:pPr marL="0" lvl="0" indent="0" algn="l" rtl="0">
              <a:lnSpc>
                <a:spcPct val="90000"/>
              </a:lnSpc>
              <a:spcBef>
                <a:spcPts val="1000"/>
              </a:spcBef>
              <a:spcAft>
                <a:spcPts val="0"/>
              </a:spcAft>
              <a:buSzPts val="2800"/>
              <a:buNone/>
            </a:pPr>
            <a:r>
              <a:rPr lang="en-US"/>
              <a:t>• Calculation of secret key by User B, K = nB * PA</a:t>
            </a:r>
            <a:endParaRPr/>
          </a:p>
          <a:p>
            <a:pPr marL="0" lvl="0" indent="0" algn="l" rtl="0">
              <a:lnSpc>
                <a:spcPct val="90000"/>
              </a:lnSpc>
              <a:spcBef>
                <a:spcPts val="1000"/>
              </a:spcBef>
              <a:spcAft>
                <a:spcPts val="0"/>
              </a:spcAft>
              <a:buClr>
                <a:schemeClr val="dk1"/>
              </a:buClr>
              <a:buSzPts val="1100"/>
              <a:buFont typeface="Arial"/>
              <a:buNone/>
            </a:pPr>
            <a:endParaRPr/>
          </a:p>
          <a:p>
            <a:pPr marL="0" lvl="0" indent="0" algn="l" rtl="0">
              <a:lnSpc>
                <a:spcPct val="90000"/>
              </a:lnSpc>
              <a:spcBef>
                <a:spcPts val="1000"/>
              </a:spcBef>
              <a:spcAft>
                <a:spcPts val="0"/>
              </a:spcAft>
              <a:buSzPts val="2800"/>
              <a:buNone/>
            </a:pPr>
            <a:endParaRPr/>
          </a:p>
        </p:txBody>
      </p:sp>
    </p:spTree>
    <p:extLst>
      <p:ext uri="{BB962C8B-B14F-4D97-AF65-F5344CB8AC3E}">
        <p14:creationId xmlns:p14="http://schemas.microsoft.com/office/powerpoint/2010/main" val="3831934451"/>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g17bb6bffb25_0_42"/>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lvl="0" algn="l"/>
            <a:r>
              <a:rPr lang="en-US" dirty="0"/>
              <a:t>ECDH</a:t>
            </a:r>
            <a:endParaRPr dirty="0"/>
          </a:p>
        </p:txBody>
      </p:sp>
      <p:sp>
        <p:nvSpPr>
          <p:cNvPr id="363" name="Google Shape;363;g17bb6bffb25_0_42"/>
          <p:cNvSpPr txBox="1">
            <a:spLocks noGrp="1"/>
          </p:cNvSpPr>
          <p:nvPr>
            <p:ph type="body" idx="1"/>
          </p:nvPr>
        </p:nvSpPr>
        <p:spPr>
          <a:xfrm>
            <a:off x="655370" y="1189973"/>
            <a:ext cx="8248500" cy="48993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US" dirty="0"/>
              <a:t>we compute some q= k*p where </a:t>
            </a:r>
            <a:r>
              <a:rPr lang="en-US" dirty="0" err="1"/>
              <a:t>q,p</a:t>
            </a:r>
            <a:r>
              <a:rPr lang="en-US" dirty="0"/>
              <a:t> ∈ Ep(</a:t>
            </a:r>
            <a:r>
              <a:rPr lang="en-US" dirty="0" err="1"/>
              <a:t>a,b</a:t>
            </a:r>
            <a:r>
              <a:rPr lang="en-US" dirty="0"/>
              <a:t>)</a:t>
            </a:r>
            <a:endParaRPr dirty="0"/>
          </a:p>
          <a:p>
            <a:pPr marL="457200" lvl="0" indent="-406400" algn="l" rtl="0">
              <a:lnSpc>
                <a:spcPct val="90000"/>
              </a:lnSpc>
              <a:spcBef>
                <a:spcPts val="1000"/>
              </a:spcBef>
              <a:spcAft>
                <a:spcPts val="0"/>
              </a:spcAft>
              <a:buSzPts val="2800"/>
              <a:buChar char="•"/>
            </a:pPr>
            <a:r>
              <a:rPr lang="en-US" dirty="0"/>
              <a:t>Given k &amp; p its easy to compute q</a:t>
            </a:r>
            <a:endParaRPr dirty="0"/>
          </a:p>
          <a:p>
            <a:pPr marL="457200" lvl="0" indent="-406400" algn="l" rtl="0">
              <a:lnSpc>
                <a:spcPct val="90000"/>
              </a:lnSpc>
              <a:spcBef>
                <a:spcPts val="0"/>
              </a:spcBef>
              <a:spcAft>
                <a:spcPts val="0"/>
              </a:spcAft>
              <a:buSzPts val="2800"/>
              <a:buChar char="•"/>
            </a:pPr>
            <a:r>
              <a:rPr lang="en-US" u="sng" dirty="0">
                <a:solidFill>
                  <a:srgbClr val="C00000"/>
                </a:solidFill>
              </a:rPr>
              <a:t>but, knowing p &amp; q, it's difficult to compute k ⇒ discrete logarithmic problem for EC</a:t>
            </a:r>
            <a:endParaRPr u="sng" dirty="0">
              <a:solidFill>
                <a:srgbClr val="C00000"/>
              </a:solidFill>
            </a:endParaRPr>
          </a:p>
          <a:p>
            <a:pPr marL="914400" lvl="1" indent="-335280" algn="l" rtl="0">
              <a:lnSpc>
                <a:spcPct val="90000"/>
              </a:lnSpc>
              <a:spcBef>
                <a:spcPts val="0"/>
              </a:spcBef>
              <a:spcAft>
                <a:spcPts val="0"/>
              </a:spcAft>
              <a:buSzPts val="1680"/>
              <a:buChar char="o"/>
            </a:pPr>
            <a:r>
              <a:rPr lang="en-US" dirty="0"/>
              <a:t>could be little easy with availability of a trapdoor</a:t>
            </a:r>
            <a:endParaRPr dirty="0"/>
          </a:p>
          <a:p>
            <a:pPr marL="457200" lvl="0" indent="-406400" algn="l" rtl="0">
              <a:lnSpc>
                <a:spcPct val="90000"/>
              </a:lnSpc>
              <a:spcBef>
                <a:spcPts val="0"/>
              </a:spcBef>
              <a:spcAft>
                <a:spcPts val="0"/>
              </a:spcAft>
              <a:buSzPts val="2800"/>
              <a:buChar char="•"/>
            </a:pPr>
            <a:r>
              <a:rPr lang="en-US" dirty="0"/>
              <a:t>in reality, k is very large making brute force infeasible to achieve</a:t>
            </a:r>
            <a:endParaRPr dirty="0"/>
          </a:p>
        </p:txBody>
      </p:sp>
    </p:spTree>
    <p:extLst>
      <p:ext uri="{BB962C8B-B14F-4D97-AF65-F5344CB8AC3E}">
        <p14:creationId xmlns:p14="http://schemas.microsoft.com/office/powerpoint/2010/main" val="21091229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Marcellus" panose="020B0604020202020204" charset="0"/>
              </a:rPr>
              <a:t>Symmetric vs Asymmetric </a:t>
            </a:r>
            <a:r>
              <a:rPr lang="en-US" dirty="0">
                <a:latin typeface="Marcellus" panose="020B0604020202020204" charset="0"/>
              </a:rPr>
              <a:t>key differences</a:t>
            </a:r>
            <a:endParaRPr lang="en-IN" dirty="0">
              <a:latin typeface="Marcellus" panose="020B0604020202020204" charset="0"/>
            </a:endParaRPr>
          </a:p>
        </p:txBody>
      </p:sp>
      <p:sp>
        <p:nvSpPr>
          <p:cNvPr id="3" name="Text Placeholder 2"/>
          <p:cNvSpPr>
            <a:spLocks noGrp="1"/>
          </p:cNvSpPr>
          <p:nvPr>
            <p:ph type="body" idx="1"/>
          </p:nvPr>
        </p:nvSpPr>
        <p:spPr/>
        <p:txBody>
          <a:bodyPr>
            <a:normAutofit fontScale="77500" lnSpcReduction="20000"/>
          </a:bodyPr>
          <a:lstStyle/>
          <a:p>
            <a:r>
              <a:rPr lang="en-US" b="1" dirty="0" smtClean="0"/>
              <a:t>Speed</a:t>
            </a:r>
            <a:r>
              <a:rPr lang="en-US" b="1" dirty="0"/>
              <a:t>: </a:t>
            </a:r>
            <a:r>
              <a:rPr lang="en-US" dirty="0"/>
              <a:t>Symmetric encryption is generally faster </a:t>
            </a:r>
            <a:r>
              <a:rPr lang="en-US" dirty="0" smtClean="0"/>
              <a:t>than asymmetric</a:t>
            </a:r>
          </a:p>
          <a:p>
            <a:r>
              <a:rPr lang="en-US" b="1" dirty="0" smtClean="0"/>
              <a:t>Data Size: </a:t>
            </a:r>
            <a:r>
              <a:rPr lang="en-US" dirty="0" smtClean="0"/>
              <a:t>Symmetric encryption is block cipher while Asymmetric is stream cipher</a:t>
            </a:r>
            <a:endParaRPr lang="en-US" b="1" dirty="0" smtClean="0"/>
          </a:p>
          <a:p>
            <a:r>
              <a:rPr lang="en-US" b="1" dirty="0" smtClean="0"/>
              <a:t>Key </a:t>
            </a:r>
            <a:r>
              <a:rPr lang="en-US" b="1" dirty="0"/>
              <a:t>distribution: </a:t>
            </a:r>
            <a:r>
              <a:rPr lang="en-US" dirty="0"/>
              <a:t>In symmetric encryption, secure key distribution is crucial, as the same key is used for both encryption and decryption. Asymmetric encryption simplifies key distribution, as only the public key needs to be </a:t>
            </a:r>
            <a:r>
              <a:rPr lang="en-US" dirty="0" smtClean="0"/>
              <a:t>shared. </a:t>
            </a:r>
            <a:endParaRPr lang="en-US" dirty="0"/>
          </a:p>
          <a:p>
            <a:r>
              <a:rPr lang="en-US" b="1" dirty="0"/>
              <a:t>Key usage: </a:t>
            </a:r>
            <a:r>
              <a:rPr lang="en-US" dirty="0"/>
              <a:t>Symmetric encryption uses a single shared key for both encryption and decryption, while asymmetric encryption employs a pair of keys: a public key for encryption and a private key for decryption.</a:t>
            </a:r>
          </a:p>
          <a:p>
            <a:r>
              <a:rPr lang="en-US" b="1" dirty="0"/>
              <a:t>Use cases:</a:t>
            </a:r>
            <a:r>
              <a:rPr lang="en-US" dirty="0"/>
              <a:t> Symmetric encryption is ideal for bulk data encryption and secure communication within closed systems, whereas asymmetric encryption is often used for secure key exchanges, digital signatures, and authentication in open systems</a:t>
            </a:r>
            <a:r>
              <a:rPr lang="en-US" dirty="0" smtClean="0"/>
              <a:t>.</a:t>
            </a:r>
            <a:endParaRPr lang="en-US" dirty="0"/>
          </a:p>
        </p:txBody>
      </p:sp>
      <p:sp>
        <p:nvSpPr>
          <p:cNvPr id="4" name="TextBox 3"/>
          <p:cNvSpPr txBox="1"/>
          <p:nvPr/>
        </p:nvSpPr>
        <p:spPr>
          <a:xfrm>
            <a:off x="565079" y="6055810"/>
            <a:ext cx="7725720" cy="307777"/>
          </a:xfrm>
          <a:prstGeom prst="rect">
            <a:avLst/>
          </a:prstGeom>
          <a:noFill/>
        </p:spPr>
        <p:txBody>
          <a:bodyPr wrap="square" rtlCol="0">
            <a:spAutoFit/>
          </a:bodyPr>
          <a:lstStyle/>
          <a:p>
            <a:r>
              <a:rPr lang="en-IN" sz="700" dirty="0" smtClean="0"/>
              <a:t>Ref: https</a:t>
            </a:r>
            <a:r>
              <a:rPr lang="en-IN" sz="700" dirty="0"/>
              <a:t>://preyproject.com/blog/types-of-encryption-symmetric-or-asymmetric-rsa-or-aes#:~:text=Asymmetric%20and%20symmetric%20encryption%20are,a%20private%20key%20for%20decryption.</a:t>
            </a:r>
          </a:p>
        </p:txBody>
      </p:sp>
    </p:spTree>
    <p:extLst>
      <p:ext uri="{BB962C8B-B14F-4D97-AF65-F5344CB8AC3E}">
        <p14:creationId xmlns:p14="http://schemas.microsoft.com/office/powerpoint/2010/main" val="3266577927"/>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Example ECDH</a:t>
            </a:r>
            <a:endParaRPr lang="en-IN" dirty="0"/>
          </a:p>
        </p:txBody>
      </p:sp>
      <p:sp>
        <p:nvSpPr>
          <p:cNvPr id="3" name="Text Placeholder 2"/>
          <p:cNvSpPr>
            <a:spLocks noGrp="1"/>
          </p:cNvSpPr>
          <p:nvPr>
            <p:ph type="body" idx="1"/>
          </p:nvPr>
        </p:nvSpPr>
        <p:spPr/>
        <p:txBody>
          <a:bodyPr/>
          <a:lstStyle/>
          <a:p>
            <a:pPr marL="50800" indent="0">
              <a:buNone/>
            </a:pPr>
            <a:r>
              <a:rPr lang="en-US" dirty="0" smtClean="0"/>
              <a:t>Assume Elliptic </a:t>
            </a:r>
            <a:r>
              <a:rPr lang="en-US" dirty="0"/>
              <a:t>Curve Parameters</a:t>
            </a:r>
            <a:r>
              <a:rPr lang="en-US" dirty="0" smtClean="0"/>
              <a:t>:</a:t>
            </a:r>
            <a:endParaRPr lang="en-US" dirty="0"/>
          </a:p>
          <a:p>
            <a:r>
              <a:rPr lang="en-US" dirty="0" smtClean="0"/>
              <a:t>Elliptic </a:t>
            </a:r>
            <a:r>
              <a:rPr lang="en-US" dirty="0"/>
              <a:t>Curve Equation: </a:t>
            </a:r>
            <a:r>
              <a:rPr lang="en-US" dirty="0" smtClean="0"/>
              <a:t>y</a:t>
            </a:r>
            <a:r>
              <a:rPr lang="en-US" baseline="30000" dirty="0" smtClean="0"/>
              <a:t>2</a:t>
            </a:r>
            <a:r>
              <a:rPr lang="en-US" dirty="0" smtClean="0"/>
              <a:t> </a:t>
            </a:r>
            <a:r>
              <a:rPr lang="en-US" dirty="0"/>
              <a:t>= </a:t>
            </a:r>
            <a:r>
              <a:rPr lang="en-US" dirty="0" smtClean="0"/>
              <a:t>x</a:t>
            </a:r>
            <a:r>
              <a:rPr lang="en-US" baseline="30000" dirty="0" smtClean="0"/>
              <a:t>3</a:t>
            </a:r>
            <a:r>
              <a:rPr lang="en-US" dirty="0" smtClean="0"/>
              <a:t> </a:t>
            </a:r>
            <a:r>
              <a:rPr lang="en-US" dirty="0"/>
              <a:t>+ 2x + 2` (over a prime field)</a:t>
            </a:r>
          </a:p>
          <a:p>
            <a:r>
              <a:rPr lang="en-US" dirty="0" smtClean="0"/>
              <a:t>Prime </a:t>
            </a:r>
            <a:r>
              <a:rPr lang="en-US" dirty="0"/>
              <a:t>Modulus (p): 17</a:t>
            </a:r>
          </a:p>
          <a:p>
            <a:r>
              <a:rPr lang="en-US" dirty="0" smtClean="0"/>
              <a:t>Base </a:t>
            </a:r>
            <a:r>
              <a:rPr lang="en-US" dirty="0"/>
              <a:t>Point (G): (15, 13)</a:t>
            </a:r>
          </a:p>
          <a:p>
            <a:r>
              <a:rPr lang="en-US" dirty="0" smtClean="0"/>
              <a:t>Let Alice's </a:t>
            </a:r>
            <a:r>
              <a:rPr lang="en-US" dirty="0"/>
              <a:t>Private Key (a): 7</a:t>
            </a:r>
          </a:p>
          <a:p>
            <a:r>
              <a:rPr lang="en-US" dirty="0" smtClean="0"/>
              <a:t>Let Bob's </a:t>
            </a:r>
            <a:r>
              <a:rPr lang="en-US" dirty="0"/>
              <a:t>Private Key (b): 5</a:t>
            </a:r>
          </a:p>
          <a:p>
            <a:pPr marL="50800" indent="0">
              <a:buNone/>
            </a:pPr>
            <a:endParaRPr lang="en-US" dirty="0"/>
          </a:p>
        </p:txBody>
      </p:sp>
    </p:spTree>
    <p:extLst>
      <p:ext uri="{BB962C8B-B14F-4D97-AF65-F5344CB8AC3E}">
        <p14:creationId xmlns:p14="http://schemas.microsoft.com/office/powerpoint/2010/main" val="2134420858"/>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 </a:t>
            </a:r>
            <a:r>
              <a:rPr lang="en-IN" dirty="0" smtClean="0"/>
              <a:t>ECDH… </a:t>
            </a:r>
            <a:r>
              <a:rPr lang="en-IN" dirty="0" err="1" smtClean="0"/>
              <a:t>contd</a:t>
            </a:r>
            <a:endParaRPr lang="en-IN" dirty="0"/>
          </a:p>
        </p:txBody>
      </p:sp>
      <p:sp>
        <p:nvSpPr>
          <p:cNvPr id="3" name="Text Placeholder 2"/>
          <p:cNvSpPr>
            <a:spLocks noGrp="1"/>
          </p:cNvSpPr>
          <p:nvPr>
            <p:ph type="body" idx="1"/>
          </p:nvPr>
        </p:nvSpPr>
        <p:spPr>
          <a:xfrm>
            <a:off x="585796" y="1021008"/>
            <a:ext cx="8248389" cy="4899308"/>
          </a:xfrm>
        </p:spPr>
        <p:txBody>
          <a:bodyPr/>
          <a:lstStyle/>
          <a:p>
            <a:pPr marL="50800" indent="0">
              <a:buNone/>
            </a:pPr>
            <a:r>
              <a:rPr lang="en-US" u="sng" dirty="0" smtClean="0"/>
              <a:t>Alice's </a:t>
            </a:r>
            <a:r>
              <a:rPr lang="en-US" u="sng" dirty="0"/>
              <a:t>Key Generation:</a:t>
            </a:r>
          </a:p>
          <a:p>
            <a:pPr marL="50800" indent="0">
              <a:buNone/>
            </a:pPr>
            <a:r>
              <a:rPr lang="en-US" dirty="0"/>
              <a:t>1. Alice selects </a:t>
            </a:r>
            <a:r>
              <a:rPr lang="en-US" dirty="0" smtClean="0"/>
              <a:t>private </a:t>
            </a:r>
            <a:r>
              <a:rPr lang="en-US" dirty="0"/>
              <a:t>key 'a' (a random integer): a = 7.</a:t>
            </a:r>
          </a:p>
          <a:p>
            <a:pPr marL="50800" indent="0">
              <a:buNone/>
            </a:pPr>
            <a:r>
              <a:rPr lang="en-US" dirty="0"/>
              <a:t>2. Alice computes her public key 'QA' by scalar multiplication: QA = a * G.</a:t>
            </a:r>
          </a:p>
          <a:p>
            <a:pPr marL="50800" indent="0">
              <a:buNone/>
            </a:pPr>
            <a:r>
              <a:rPr lang="en-US" dirty="0"/>
              <a:t>   </a:t>
            </a:r>
            <a:r>
              <a:rPr lang="en-US" dirty="0" smtClean="0"/>
              <a:t> </a:t>
            </a:r>
            <a:r>
              <a:rPr lang="en-US" dirty="0"/>
              <a:t>QA = 7 * (15, 13) = (7, 7</a:t>
            </a:r>
            <a:r>
              <a:rPr lang="en-US" dirty="0" smtClean="0"/>
              <a:t>)</a:t>
            </a:r>
          </a:p>
          <a:p>
            <a:pPr marL="50800" indent="0">
              <a:buNone/>
            </a:pPr>
            <a:endParaRPr lang="en-US" dirty="0"/>
          </a:p>
          <a:p>
            <a:pPr marL="50800" indent="0">
              <a:buNone/>
            </a:pPr>
            <a:r>
              <a:rPr lang="en-US" u="sng" dirty="0"/>
              <a:t>Bob's Key Generation:</a:t>
            </a:r>
          </a:p>
          <a:p>
            <a:pPr marL="50800" indent="0">
              <a:buNone/>
            </a:pPr>
            <a:r>
              <a:rPr lang="en-US" dirty="0"/>
              <a:t>1.Bob selects private key 'b'(a random integer): b = 5.</a:t>
            </a:r>
          </a:p>
          <a:p>
            <a:pPr marL="50800" indent="0">
              <a:buNone/>
            </a:pPr>
            <a:r>
              <a:rPr lang="en-US" dirty="0"/>
              <a:t>2. Bob computes his public key 'QB' by scalar multiplication: QB = b * G.</a:t>
            </a:r>
          </a:p>
          <a:p>
            <a:pPr marL="50800" indent="0">
              <a:buNone/>
            </a:pPr>
            <a:r>
              <a:rPr lang="en-US" dirty="0"/>
              <a:t>QB = 5 * (15, 13) = (3, 13)</a:t>
            </a:r>
          </a:p>
          <a:p>
            <a:pPr marL="50800" indent="0">
              <a:buNone/>
            </a:pPr>
            <a:endParaRPr lang="en-US" dirty="0"/>
          </a:p>
        </p:txBody>
      </p:sp>
    </p:spTree>
    <p:extLst>
      <p:ext uri="{BB962C8B-B14F-4D97-AF65-F5344CB8AC3E}">
        <p14:creationId xmlns:p14="http://schemas.microsoft.com/office/powerpoint/2010/main" val="4192135738"/>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 </a:t>
            </a:r>
            <a:r>
              <a:rPr lang="en-IN" dirty="0" smtClean="0"/>
              <a:t>ECDH… </a:t>
            </a:r>
            <a:r>
              <a:rPr lang="en-IN" dirty="0" err="1" smtClean="0"/>
              <a:t>contd</a:t>
            </a:r>
            <a:endParaRPr lang="en-IN" dirty="0"/>
          </a:p>
        </p:txBody>
      </p:sp>
      <p:sp>
        <p:nvSpPr>
          <p:cNvPr id="3" name="Text Placeholder 2"/>
          <p:cNvSpPr>
            <a:spLocks noGrp="1"/>
          </p:cNvSpPr>
          <p:nvPr>
            <p:ph type="body" idx="1"/>
          </p:nvPr>
        </p:nvSpPr>
        <p:spPr>
          <a:xfrm>
            <a:off x="655370" y="971312"/>
            <a:ext cx="8248389" cy="4899308"/>
          </a:xfrm>
        </p:spPr>
        <p:txBody>
          <a:bodyPr/>
          <a:lstStyle/>
          <a:p>
            <a:pPr marL="50800" indent="0">
              <a:buNone/>
            </a:pPr>
            <a:r>
              <a:rPr lang="en-US" u="sng" dirty="0"/>
              <a:t>Key Exchange:</a:t>
            </a:r>
          </a:p>
          <a:p>
            <a:pPr marL="50800" indent="0">
              <a:buNone/>
            </a:pPr>
            <a:r>
              <a:rPr lang="en-US" dirty="0"/>
              <a:t>1. Alice sends her public key 'QA' to Bob.</a:t>
            </a:r>
          </a:p>
          <a:p>
            <a:pPr marL="50800" indent="0">
              <a:buNone/>
            </a:pPr>
            <a:r>
              <a:rPr lang="en-US" dirty="0"/>
              <a:t>2. Bob sends his public key 'QB' to Alice.</a:t>
            </a:r>
          </a:p>
          <a:p>
            <a:pPr marL="50800" indent="0">
              <a:buNone/>
            </a:pPr>
            <a:r>
              <a:rPr lang="en-US" u="sng" dirty="0" smtClean="0"/>
              <a:t>Shared </a:t>
            </a:r>
            <a:r>
              <a:rPr lang="en-US" u="sng" dirty="0"/>
              <a:t>Secret Calculation:</a:t>
            </a:r>
          </a:p>
          <a:p>
            <a:pPr marL="50800" indent="0">
              <a:buNone/>
            </a:pPr>
            <a:r>
              <a:rPr lang="en-US" dirty="0"/>
              <a:t>1. Alice computes the shared secret 'S' using Bob's public key 'QB' and her private key 'a':</a:t>
            </a:r>
          </a:p>
          <a:p>
            <a:pPr marL="50800" indent="0" algn="ctr">
              <a:buNone/>
            </a:pPr>
            <a:r>
              <a:rPr lang="en-US" dirty="0"/>
              <a:t>  </a:t>
            </a:r>
            <a:r>
              <a:rPr lang="en-US" dirty="0" smtClean="0"/>
              <a:t> </a:t>
            </a:r>
            <a:r>
              <a:rPr lang="en-US" dirty="0"/>
              <a:t>S = a * QB = 7 * (3, 13) = </a:t>
            </a:r>
            <a:r>
              <a:rPr lang="en-US" b="1" dirty="0"/>
              <a:t>(10, 0)</a:t>
            </a:r>
          </a:p>
          <a:p>
            <a:pPr marL="50800" indent="0">
              <a:buNone/>
            </a:pPr>
            <a:r>
              <a:rPr lang="en-US" dirty="0" smtClean="0"/>
              <a:t>2</a:t>
            </a:r>
            <a:r>
              <a:rPr lang="en-US" dirty="0"/>
              <a:t>. Bob computes the shared secret 'S' using Alice's public key 'QA' and his private key 'b':</a:t>
            </a:r>
          </a:p>
          <a:p>
            <a:pPr marL="50800" indent="0" algn="ctr">
              <a:buNone/>
            </a:pPr>
            <a:r>
              <a:rPr lang="en-US" dirty="0" smtClean="0"/>
              <a:t>S </a:t>
            </a:r>
            <a:r>
              <a:rPr lang="en-US" dirty="0"/>
              <a:t>= b * QA = 5 * (7, 7) = </a:t>
            </a:r>
            <a:r>
              <a:rPr lang="en-US" b="1" dirty="0"/>
              <a:t>(10, 0)</a:t>
            </a:r>
          </a:p>
          <a:p>
            <a:r>
              <a:rPr lang="en-US" u="sng" dirty="0" smtClean="0"/>
              <a:t>Now</a:t>
            </a:r>
            <a:r>
              <a:rPr lang="en-US" u="sng" dirty="0"/>
              <a:t>, both Alice and Bob have computed the same shared secret 'S' as (10, 0). </a:t>
            </a:r>
            <a:endParaRPr lang="en-IN" u="sng" dirty="0"/>
          </a:p>
          <a:p>
            <a:endParaRPr lang="en-IN" dirty="0"/>
          </a:p>
        </p:txBody>
      </p:sp>
    </p:spTree>
    <p:extLst>
      <p:ext uri="{BB962C8B-B14F-4D97-AF65-F5344CB8AC3E}">
        <p14:creationId xmlns:p14="http://schemas.microsoft.com/office/powerpoint/2010/main" val="163498318"/>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Example 2</a:t>
            </a:r>
            <a:endParaRPr lang="en-IN" dirty="0"/>
          </a:p>
        </p:txBody>
      </p:sp>
      <p:sp>
        <p:nvSpPr>
          <p:cNvPr id="3" name="Text Placeholder 2"/>
          <p:cNvSpPr>
            <a:spLocks noGrp="1"/>
          </p:cNvSpPr>
          <p:nvPr>
            <p:ph type="body" idx="1"/>
          </p:nvPr>
        </p:nvSpPr>
        <p:spPr/>
        <p:txBody>
          <a:bodyPr/>
          <a:lstStyle/>
          <a:p>
            <a:r>
              <a:rPr lang="en-US" dirty="0" smtClean="0"/>
              <a:t>Elliptic </a:t>
            </a:r>
            <a:r>
              <a:rPr lang="en-US" dirty="0"/>
              <a:t>Curve Equation: </a:t>
            </a:r>
            <a:r>
              <a:rPr lang="en-US" dirty="0" smtClean="0"/>
              <a:t>y^2 </a:t>
            </a:r>
            <a:r>
              <a:rPr lang="en-US" dirty="0"/>
              <a:t>= x^3 + </a:t>
            </a:r>
            <a:r>
              <a:rPr lang="en-US" dirty="0" smtClean="0"/>
              <a:t>7</a:t>
            </a:r>
          </a:p>
          <a:p>
            <a:r>
              <a:rPr lang="en-US" dirty="0" smtClean="0"/>
              <a:t>Prime </a:t>
            </a:r>
            <a:r>
              <a:rPr lang="en-US" dirty="0"/>
              <a:t>Modulus (Field Size): </a:t>
            </a:r>
            <a:r>
              <a:rPr lang="en-US" dirty="0" smtClean="0"/>
              <a:t>p </a:t>
            </a:r>
            <a:r>
              <a:rPr lang="en-US" dirty="0"/>
              <a:t>= </a:t>
            </a:r>
            <a:r>
              <a:rPr lang="en-US" dirty="0" smtClean="0"/>
              <a:t>23</a:t>
            </a:r>
            <a:endParaRPr lang="en-US" dirty="0"/>
          </a:p>
          <a:p>
            <a:r>
              <a:rPr lang="en-US" dirty="0" smtClean="0"/>
              <a:t>Base </a:t>
            </a:r>
            <a:r>
              <a:rPr lang="en-US" dirty="0"/>
              <a:t>Point (a known point on the curve): `G = (3, 10)`</a:t>
            </a:r>
          </a:p>
          <a:p>
            <a:r>
              <a:rPr lang="en-US" dirty="0" smtClean="0"/>
              <a:t>Private </a:t>
            </a:r>
            <a:r>
              <a:rPr lang="en-US" dirty="0"/>
              <a:t>Key for Party A: `</a:t>
            </a:r>
            <a:r>
              <a:rPr lang="en-US" dirty="0" err="1"/>
              <a:t>dA</a:t>
            </a:r>
            <a:r>
              <a:rPr lang="en-US" dirty="0"/>
              <a:t> = 6`</a:t>
            </a:r>
          </a:p>
          <a:p>
            <a:r>
              <a:rPr lang="en-US" dirty="0" smtClean="0"/>
              <a:t> </a:t>
            </a:r>
            <a:r>
              <a:rPr lang="en-US" dirty="0"/>
              <a:t>Private Key for Party B: `dB = 15`</a:t>
            </a:r>
          </a:p>
          <a:p>
            <a:endParaRPr lang="en-US" dirty="0"/>
          </a:p>
        </p:txBody>
      </p:sp>
    </p:spTree>
    <p:extLst>
      <p:ext uri="{BB962C8B-B14F-4D97-AF65-F5344CB8AC3E}">
        <p14:creationId xmlns:p14="http://schemas.microsoft.com/office/powerpoint/2010/main" val="2649059606"/>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Example 2.. </a:t>
            </a:r>
            <a:r>
              <a:rPr lang="en-IN" dirty="0" err="1" smtClean="0"/>
              <a:t>contd</a:t>
            </a:r>
            <a:endParaRPr lang="en-IN" dirty="0"/>
          </a:p>
        </p:txBody>
      </p:sp>
      <p:sp>
        <p:nvSpPr>
          <p:cNvPr id="3" name="Text Placeholder 2"/>
          <p:cNvSpPr>
            <a:spLocks noGrp="1"/>
          </p:cNvSpPr>
          <p:nvPr>
            <p:ph type="body" idx="1"/>
          </p:nvPr>
        </p:nvSpPr>
        <p:spPr>
          <a:xfrm>
            <a:off x="625552" y="941494"/>
            <a:ext cx="8248389" cy="4899308"/>
          </a:xfrm>
        </p:spPr>
        <p:txBody>
          <a:bodyPr/>
          <a:lstStyle/>
          <a:p>
            <a:r>
              <a:rPr lang="en-US" dirty="0" smtClean="0"/>
              <a:t>Key </a:t>
            </a:r>
            <a:r>
              <a:rPr lang="en-US" dirty="0"/>
              <a:t>Exchange </a:t>
            </a:r>
            <a:r>
              <a:rPr lang="en-US" dirty="0" smtClean="0"/>
              <a:t>Steps:</a:t>
            </a:r>
            <a:endParaRPr lang="en-US" dirty="0"/>
          </a:p>
          <a:p>
            <a:pPr marL="50800" indent="0">
              <a:buNone/>
            </a:pPr>
            <a:r>
              <a:rPr lang="en-US" dirty="0" smtClean="0"/>
              <a:t>1</a:t>
            </a:r>
            <a:r>
              <a:rPr lang="en-US" dirty="0"/>
              <a:t>. </a:t>
            </a:r>
            <a:r>
              <a:rPr lang="en-US" dirty="0" smtClean="0"/>
              <a:t>Party </a:t>
            </a:r>
            <a:r>
              <a:rPr lang="en-US" dirty="0"/>
              <a:t>A Computes Public </a:t>
            </a:r>
            <a:r>
              <a:rPr lang="en-US" dirty="0" smtClean="0"/>
              <a:t>Key:</a:t>
            </a:r>
            <a:endParaRPr lang="en-US" dirty="0"/>
          </a:p>
          <a:p>
            <a:pPr marL="50800" indent="0" algn="ctr">
              <a:buNone/>
            </a:pPr>
            <a:r>
              <a:rPr lang="en-US" dirty="0" smtClean="0"/>
              <a:t>QA </a:t>
            </a:r>
            <a:r>
              <a:rPr lang="en-US" dirty="0"/>
              <a:t>= </a:t>
            </a:r>
            <a:r>
              <a:rPr lang="en-US" dirty="0" err="1"/>
              <a:t>dA</a:t>
            </a:r>
            <a:r>
              <a:rPr lang="en-US" dirty="0"/>
              <a:t> * G = 6 * (3, 10) = (18, 6)</a:t>
            </a:r>
          </a:p>
          <a:p>
            <a:pPr marL="50800" indent="0">
              <a:buNone/>
            </a:pPr>
            <a:r>
              <a:rPr lang="en-US" dirty="0" smtClean="0"/>
              <a:t>2</a:t>
            </a:r>
            <a:r>
              <a:rPr lang="en-US" dirty="0"/>
              <a:t>. </a:t>
            </a:r>
            <a:r>
              <a:rPr lang="en-US" dirty="0" smtClean="0"/>
              <a:t>Party </a:t>
            </a:r>
            <a:r>
              <a:rPr lang="en-US" dirty="0"/>
              <a:t>B Computes Public </a:t>
            </a:r>
            <a:r>
              <a:rPr lang="en-US" dirty="0" smtClean="0"/>
              <a:t>Key:</a:t>
            </a:r>
            <a:endParaRPr lang="en-US" dirty="0"/>
          </a:p>
          <a:p>
            <a:pPr marL="50800" indent="0" algn="ctr">
              <a:buNone/>
            </a:pPr>
            <a:r>
              <a:rPr lang="en-US" dirty="0" smtClean="0"/>
              <a:t>QB </a:t>
            </a:r>
            <a:r>
              <a:rPr lang="en-US" dirty="0"/>
              <a:t>= dB * G = 15 * (3, 10) = (7, 12)</a:t>
            </a:r>
          </a:p>
          <a:p>
            <a:pPr marL="50800" indent="0">
              <a:buNone/>
            </a:pPr>
            <a:r>
              <a:rPr lang="en-US" dirty="0" smtClean="0"/>
              <a:t>3</a:t>
            </a:r>
            <a:r>
              <a:rPr lang="en-US" dirty="0"/>
              <a:t>. </a:t>
            </a:r>
            <a:r>
              <a:rPr lang="en-US" dirty="0" smtClean="0"/>
              <a:t>Exchange </a:t>
            </a:r>
            <a:r>
              <a:rPr lang="en-US" dirty="0"/>
              <a:t>Public </a:t>
            </a:r>
            <a:r>
              <a:rPr lang="en-US" dirty="0" smtClean="0"/>
              <a:t>Keys:</a:t>
            </a:r>
            <a:endParaRPr lang="en-US" dirty="0"/>
          </a:p>
          <a:p>
            <a:r>
              <a:rPr lang="en-US" dirty="0"/>
              <a:t>  </a:t>
            </a:r>
            <a:r>
              <a:rPr lang="en-US" dirty="0" smtClean="0"/>
              <a:t> Party </a:t>
            </a:r>
            <a:r>
              <a:rPr lang="en-US" dirty="0"/>
              <a:t>A sends QA = (18, 6) to Party B.</a:t>
            </a:r>
          </a:p>
          <a:p>
            <a:r>
              <a:rPr lang="en-US" dirty="0"/>
              <a:t>   </a:t>
            </a:r>
            <a:r>
              <a:rPr lang="en-US" dirty="0" smtClean="0"/>
              <a:t>Party </a:t>
            </a:r>
            <a:r>
              <a:rPr lang="en-US" dirty="0"/>
              <a:t>B sends QB = (7, 12) to Party A.</a:t>
            </a:r>
          </a:p>
          <a:p>
            <a:pPr marL="50800" indent="0">
              <a:buNone/>
            </a:pPr>
            <a:r>
              <a:rPr lang="en-US" dirty="0" smtClean="0"/>
              <a:t>4</a:t>
            </a:r>
            <a:r>
              <a:rPr lang="en-US" dirty="0"/>
              <a:t>. </a:t>
            </a:r>
            <a:r>
              <a:rPr lang="en-US" dirty="0" smtClean="0"/>
              <a:t>Shared </a:t>
            </a:r>
            <a:r>
              <a:rPr lang="en-US" dirty="0"/>
              <a:t>Secret </a:t>
            </a:r>
            <a:r>
              <a:rPr lang="en-US" dirty="0" smtClean="0"/>
              <a:t>Calculation:</a:t>
            </a:r>
            <a:endParaRPr lang="en-US" dirty="0"/>
          </a:p>
          <a:p>
            <a:r>
              <a:rPr lang="en-US" dirty="0" smtClean="0"/>
              <a:t>SA </a:t>
            </a:r>
            <a:r>
              <a:rPr lang="en-US" dirty="0"/>
              <a:t>= dB * QA = 15 * (18, 6) = (22, 14)</a:t>
            </a:r>
          </a:p>
          <a:p>
            <a:r>
              <a:rPr lang="en-US" dirty="0" smtClean="0"/>
              <a:t>SB </a:t>
            </a:r>
            <a:r>
              <a:rPr lang="en-US" dirty="0"/>
              <a:t>= </a:t>
            </a:r>
            <a:r>
              <a:rPr lang="en-US" dirty="0" err="1"/>
              <a:t>dA</a:t>
            </a:r>
            <a:r>
              <a:rPr lang="en-US" dirty="0"/>
              <a:t> * QB = 6 * (7, 12) = (22, 14)</a:t>
            </a:r>
          </a:p>
          <a:p>
            <a:endParaRPr lang="en-IN" dirty="0"/>
          </a:p>
        </p:txBody>
      </p:sp>
    </p:spTree>
    <p:extLst>
      <p:ext uri="{BB962C8B-B14F-4D97-AF65-F5344CB8AC3E}">
        <p14:creationId xmlns:p14="http://schemas.microsoft.com/office/powerpoint/2010/main" val="4025882920"/>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Discrete logarithmic problem in ECC</a:t>
            </a:r>
            <a:endParaRPr lang="en-IN" dirty="0"/>
          </a:p>
        </p:txBody>
      </p:sp>
      <p:sp>
        <p:nvSpPr>
          <p:cNvPr id="3" name="Text Placeholder 2"/>
          <p:cNvSpPr>
            <a:spLocks noGrp="1"/>
          </p:cNvSpPr>
          <p:nvPr>
            <p:ph type="body" idx="1"/>
          </p:nvPr>
        </p:nvSpPr>
        <p:spPr/>
        <p:txBody>
          <a:bodyPr/>
          <a:lstStyle/>
          <a:p>
            <a:r>
              <a:rPr lang="en-US" dirty="0"/>
              <a:t>Parameters:</a:t>
            </a:r>
          </a:p>
          <a:p>
            <a:pPr lvl="1"/>
            <a:r>
              <a:rPr lang="en-US" dirty="0" smtClean="0"/>
              <a:t>n </a:t>
            </a:r>
            <a:r>
              <a:rPr lang="en-US" dirty="0"/>
              <a:t>is a point on the elliptic curve.</a:t>
            </a:r>
          </a:p>
          <a:p>
            <a:pPr lvl="1"/>
            <a:r>
              <a:rPr lang="en-US" dirty="0"/>
              <a:t>k is an integer (the private key or scalar).</a:t>
            </a:r>
          </a:p>
          <a:p>
            <a:pPr lvl="1"/>
            <a:r>
              <a:rPr lang="en-US" dirty="0"/>
              <a:t>p is a fixed point on the elliptic curve (typically called the base point).</a:t>
            </a:r>
          </a:p>
          <a:p>
            <a:r>
              <a:rPr lang="en-US" dirty="0"/>
              <a:t>Objective:</a:t>
            </a:r>
          </a:p>
          <a:p>
            <a:pPr lvl="1"/>
            <a:r>
              <a:rPr lang="en-US" dirty="0" smtClean="0"/>
              <a:t>find </a:t>
            </a:r>
            <a:r>
              <a:rPr lang="en-US" dirty="0"/>
              <a:t>the integer k given the base point p and the result n of multiplying p by k. </a:t>
            </a:r>
            <a:endParaRPr lang="en-US" dirty="0" smtClean="0"/>
          </a:p>
          <a:p>
            <a:pPr lvl="1"/>
            <a:r>
              <a:rPr lang="en-US" dirty="0" smtClean="0"/>
              <a:t>In </a:t>
            </a:r>
            <a:r>
              <a:rPr lang="en-US" dirty="0"/>
              <a:t>mathematical terms, it's solving for k in the equation: n = k * p.</a:t>
            </a:r>
            <a:endParaRPr lang="en-IN" dirty="0"/>
          </a:p>
        </p:txBody>
      </p:sp>
    </p:spTree>
    <p:extLst>
      <p:ext uri="{BB962C8B-B14F-4D97-AF65-F5344CB8AC3E}">
        <p14:creationId xmlns:p14="http://schemas.microsoft.com/office/powerpoint/2010/main" val="4092230260"/>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Discrete logarithmic problem in ECC</a:t>
            </a:r>
          </a:p>
        </p:txBody>
      </p:sp>
      <p:sp>
        <p:nvSpPr>
          <p:cNvPr id="3" name="Text Placeholder 2"/>
          <p:cNvSpPr>
            <a:spLocks noGrp="1"/>
          </p:cNvSpPr>
          <p:nvPr>
            <p:ph type="body" idx="1"/>
          </p:nvPr>
        </p:nvSpPr>
        <p:spPr/>
        <p:txBody>
          <a:bodyPr/>
          <a:lstStyle/>
          <a:p>
            <a:r>
              <a:rPr lang="en-US" sz="2000" b="1" dirty="0"/>
              <a:t>Difficulty</a:t>
            </a:r>
            <a:r>
              <a:rPr lang="en-US" sz="2000" dirty="0"/>
              <a:t>: </a:t>
            </a:r>
            <a:endParaRPr lang="en-US" sz="2000" dirty="0" smtClean="0"/>
          </a:p>
          <a:p>
            <a:pPr lvl="1"/>
            <a:r>
              <a:rPr lang="en-US" sz="1800" dirty="0" smtClean="0"/>
              <a:t>The </a:t>
            </a:r>
            <a:r>
              <a:rPr lang="en-US" sz="1800" dirty="0"/>
              <a:t>security of ECC relies on the computational difficulty of solving this equation for k. </a:t>
            </a:r>
            <a:endParaRPr lang="en-US" sz="1800" dirty="0" smtClean="0"/>
          </a:p>
          <a:p>
            <a:pPr lvl="1"/>
            <a:r>
              <a:rPr lang="en-US" sz="1800" dirty="0" smtClean="0"/>
              <a:t>The </a:t>
            </a:r>
            <a:r>
              <a:rPr lang="en-US" sz="1800" dirty="0"/>
              <a:t>size of the elliptic curve group and the difficulty of solving the discrete logarithm problem depend on the size of the underlying finite field.</a:t>
            </a:r>
          </a:p>
          <a:p>
            <a:r>
              <a:rPr lang="en-US" sz="2000" b="1" dirty="0"/>
              <a:t>Security</a:t>
            </a:r>
            <a:r>
              <a:rPr lang="en-US" sz="2000" dirty="0"/>
              <a:t>: </a:t>
            </a:r>
            <a:endParaRPr lang="en-US" sz="2000" dirty="0" smtClean="0"/>
          </a:p>
          <a:p>
            <a:pPr lvl="1"/>
            <a:r>
              <a:rPr lang="en-US" sz="1800" dirty="0" smtClean="0"/>
              <a:t>The </a:t>
            </a:r>
            <a:r>
              <a:rPr lang="en-US" sz="1800" dirty="0"/>
              <a:t>security of ECC is based on the belief that there is no efficient algorithm to compute k from n and p, except through exhaustive search </a:t>
            </a:r>
            <a:endParaRPr lang="en-US" sz="1800" dirty="0" smtClean="0"/>
          </a:p>
          <a:p>
            <a:pPr lvl="1"/>
            <a:r>
              <a:rPr lang="en-US" sz="1800" dirty="0" smtClean="0"/>
              <a:t>which </a:t>
            </a:r>
            <a:r>
              <a:rPr lang="en-US" sz="1800" dirty="0"/>
              <a:t>is computationally infeasible for large enough key sizes.</a:t>
            </a:r>
          </a:p>
          <a:p>
            <a:r>
              <a:rPr lang="en-US" sz="2000" dirty="0"/>
              <a:t>For example, if you have a public key n and a base point p, an attacker should not be able to efficiently determine the private key k used to generate that public key. </a:t>
            </a:r>
            <a:endParaRPr lang="en-US" sz="2000" dirty="0" smtClean="0"/>
          </a:p>
          <a:p>
            <a:r>
              <a:rPr lang="en-US" sz="2000" dirty="0" smtClean="0"/>
              <a:t>ECC's </a:t>
            </a:r>
            <a:r>
              <a:rPr lang="en-US" sz="2000" dirty="0"/>
              <a:t>security is built on this presumed computational hardness of the discrete logarithm </a:t>
            </a:r>
            <a:r>
              <a:rPr lang="en-US" sz="2000" dirty="0" smtClean="0"/>
              <a:t>problem.</a:t>
            </a:r>
            <a:r>
              <a:rPr lang="en-IN" sz="2000" dirty="0" smtClean="0"/>
              <a:t>s</a:t>
            </a:r>
            <a:endParaRPr lang="en-US" sz="2000" dirty="0"/>
          </a:p>
        </p:txBody>
      </p:sp>
    </p:spTree>
    <p:extLst>
      <p:ext uri="{BB962C8B-B14F-4D97-AF65-F5344CB8AC3E}">
        <p14:creationId xmlns:p14="http://schemas.microsoft.com/office/powerpoint/2010/main" val="836624540"/>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g17bb6bffb25_0_22"/>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SzPts val="3600"/>
              <a:buNone/>
            </a:pPr>
            <a:endParaRPr/>
          </a:p>
        </p:txBody>
      </p:sp>
      <p:sp>
        <p:nvSpPr>
          <p:cNvPr id="370" name="Google Shape;370;g17bb6bffb25_0_22"/>
          <p:cNvSpPr txBox="1">
            <a:spLocks noGrp="1"/>
          </p:cNvSpPr>
          <p:nvPr>
            <p:ph type="body" idx="1"/>
          </p:nvPr>
        </p:nvSpPr>
        <p:spPr>
          <a:xfrm>
            <a:off x="655370" y="1189973"/>
            <a:ext cx="8248500" cy="48993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ECC encryption</a:t>
            </a:r>
            <a:endParaRPr/>
          </a:p>
          <a:p>
            <a:pPr marL="0" lvl="0" indent="0" algn="l" rtl="0">
              <a:lnSpc>
                <a:spcPct val="90000"/>
              </a:lnSpc>
              <a:spcBef>
                <a:spcPts val="1000"/>
              </a:spcBef>
              <a:spcAft>
                <a:spcPts val="0"/>
              </a:spcAft>
              <a:buClr>
                <a:schemeClr val="dk1"/>
              </a:buClr>
              <a:buSzPts val="1100"/>
              <a:buFont typeface="Arial"/>
              <a:buNone/>
            </a:pPr>
            <a:r>
              <a:rPr lang="en-US"/>
              <a:t>Let the message be M</a:t>
            </a:r>
            <a:endParaRPr/>
          </a:p>
          <a:p>
            <a:pPr marL="457200" lvl="0" indent="-406400" algn="l" rtl="0">
              <a:lnSpc>
                <a:spcPct val="90000"/>
              </a:lnSpc>
              <a:spcBef>
                <a:spcPts val="1000"/>
              </a:spcBef>
              <a:spcAft>
                <a:spcPts val="0"/>
              </a:spcAft>
              <a:buSzPts val="2800"/>
              <a:buAutoNum type="arabicPeriod"/>
            </a:pPr>
            <a:r>
              <a:rPr lang="en-US"/>
              <a:t>encode message M into a point on elliptic curve: Pm</a:t>
            </a:r>
            <a:endParaRPr/>
          </a:p>
          <a:p>
            <a:pPr marL="0" lvl="0" indent="0" algn="l" rtl="0">
              <a:lnSpc>
                <a:spcPct val="90000"/>
              </a:lnSpc>
              <a:spcBef>
                <a:spcPts val="1000"/>
              </a:spcBef>
              <a:spcAft>
                <a:spcPts val="0"/>
              </a:spcAft>
              <a:buClr>
                <a:schemeClr val="dk1"/>
              </a:buClr>
              <a:buSzPts val="1100"/>
              <a:buFont typeface="Arial"/>
              <a:buNone/>
            </a:pPr>
            <a:r>
              <a:rPr lang="en-US"/>
              <a:t>• For encryption: choose a random positive integer K.</a:t>
            </a:r>
            <a:endParaRPr/>
          </a:p>
          <a:p>
            <a:pPr marL="0" lvl="0" indent="0" algn="l" rtl="0">
              <a:lnSpc>
                <a:spcPct val="90000"/>
              </a:lnSpc>
              <a:spcBef>
                <a:spcPts val="1000"/>
              </a:spcBef>
              <a:spcAft>
                <a:spcPts val="0"/>
              </a:spcAft>
              <a:buSzPts val="2800"/>
              <a:buNone/>
            </a:pPr>
            <a:r>
              <a:rPr lang="en-US"/>
              <a:t>• The cipher point will be:  </a:t>
            </a:r>
            <a:endParaRPr/>
          </a:p>
          <a:p>
            <a:pPr marL="0" lvl="0" indent="0" algn="l" rtl="0">
              <a:lnSpc>
                <a:spcPct val="90000"/>
              </a:lnSpc>
              <a:spcBef>
                <a:spcPts val="1000"/>
              </a:spcBef>
              <a:spcAft>
                <a:spcPts val="0"/>
              </a:spcAft>
              <a:buClr>
                <a:schemeClr val="dk1"/>
              </a:buClr>
              <a:buSzPts val="1100"/>
              <a:buFont typeface="Arial"/>
              <a:buNone/>
            </a:pPr>
            <a:r>
              <a:rPr lang="en-US"/>
              <a:t>Cm = {KG, Pm + KPB}</a:t>
            </a:r>
            <a:endParaRPr/>
          </a:p>
          <a:p>
            <a:pPr marL="0" lvl="0" indent="0" algn="l" rtl="0">
              <a:lnSpc>
                <a:spcPct val="90000"/>
              </a:lnSpc>
              <a:spcBef>
                <a:spcPts val="1000"/>
              </a:spcBef>
              <a:spcAft>
                <a:spcPts val="0"/>
              </a:spcAft>
              <a:buClr>
                <a:schemeClr val="dk1"/>
              </a:buClr>
              <a:buSzPts val="1100"/>
              <a:buFont typeface="Arial"/>
              <a:buNone/>
            </a:pPr>
            <a:endParaRPr/>
          </a:p>
          <a:p>
            <a:pPr marL="0" lvl="0" indent="0" algn="l" rtl="0">
              <a:lnSpc>
                <a:spcPct val="90000"/>
              </a:lnSpc>
              <a:spcBef>
                <a:spcPts val="1000"/>
              </a:spcBef>
              <a:spcAft>
                <a:spcPts val="0"/>
              </a:spcAft>
              <a:buClr>
                <a:schemeClr val="dk1"/>
              </a:buClr>
              <a:buSzPts val="1100"/>
              <a:buFont typeface="Arial"/>
              <a:buNone/>
            </a:pPr>
            <a:r>
              <a:rPr lang="en-US"/>
              <a:t>• This point will be sent to receiver.</a:t>
            </a:r>
            <a:endParaRPr/>
          </a:p>
          <a:p>
            <a:pPr marL="0" lvl="0" indent="0" algn="l" rtl="0">
              <a:lnSpc>
                <a:spcPct val="90000"/>
              </a:lnSpc>
              <a:spcBef>
                <a:spcPts val="1000"/>
              </a:spcBef>
              <a:spcAft>
                <a:spcPts val="0"/>
              </a:spcAft>
              <a:buSzPts val="2800"/>
              <a:buNone/>
            </a:pPr>
            <a:endParaRPr/>
          </a:p>
        </p:txBody>
      </p:sp>
    </p:spTree>
    <p:extLst>
      <p:ext uri="{BB962C8B-B14F-4D97-AF65-F5344CB8AC3E}">
        <p14:creationId xmlns:p14="http://schemas.microsoft.com/office/powerpoint/2010/main" val="1196149059"/>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g17bb6bffb25_0_29"/>
          <p:cNvSpPr txBox="1">
            <a:spLocks noGrp="1"/>
          </p:cNvSpPr>
          <p:nvPr>
            <p:ph type="title"/>
          </p:nvPr>
        </p:nvSpPr>
        <p:spPr>
          <a:xfrm>
            <a:off x="817323" y="214817"/>
            <a:ext cx="7402800" cy="8751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SzPts val="3600"/>
              <a:buNone/>
            </a:pPr>
            <a:endParaRPr/>
          </a:p>
        </p:txBody>
      </p:sp>
      <p:sp>
        <p:nvSpPr>
          <p:cNvPr id="377" name="Google Shape;377;g17bb6bffb25_0_29"/>
          <p:cNvSpPr txBox="1">
            <a:spLocks noGrp="1"/>
          </p:cNvSpPr>
          <p:nvPr>
            <p:ph type="body" idx="1"/>
          </p:nvPr>
        </p:nvSpPr>
        <p:spPr>
          <a:xfrm>
            <a:off x="655375" y="1189975"/>
            <a:ext cx="8410800" cy="48993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US"/>
              <a:t>For Decryption: </a:t>
            </a:r>
            <a:endParaRPr/>
          </a:p>
          <a:p>
            <a:pPr marL="457200" lvl="0" indent="-406400" algn="l" rtl="0">
              <a:lnSpc>
                <a:spcPct val="90000"/>
              </a:lnSpc>
              <a:spcBef>
                <a:spcPts val="1000"/>
              </a:spcBef>
              <a:spcAft>
                <a:spcPts val="0"/>
              </a:spcAft>
              <a:buSzPts val="2800"/>
              <a:buChar char="•"/>
            </a:pPr>
            <a:r>
              <a:rPr lang="en-US"/>
              <a:t>multiply x-coordinate with receiver’s secret key : KG * nB</a:t>
            </a:r>
            <a:endParaRPr/>
          </a:p>
          <a:p>
            <a:pPr marL="0" lvl="0" indent="0" algn="l" rtl="0">
              <a:lnSpc>
                <a:spcPct val="90000"/>
              </a:lnSpc>
              <a:spcBef>
                <a:spcPts val="1000"/>
              </a:spcBef>
              <a:spcAft>
                <a:spcPts val="0"/>
              </a:spcAft>
              <a:buClr>
                <a:schemeClr val="dk1"/>
              </a:buClr>
              <a:buSzPts val="1100"/>
              <a:buFont typeface="Arial"/>
              <a:buNone/>
            </a:pPr>
            <a:r>
              <a:rPr lang="en-US"/>
              <a:t>• Then subtract from coordinate of cipher point;</a:t>
            </a:r>
            <a:endParaRPr/>
          </a:p>
          <a:p>
            <a:pPr marL="0" lvl="0" indent="0" algn="l" rtl="0">
              <a:lnSpc>
                <a:spcPct val="90000"/>
              </a:lnSpc>
              <a:spcBef>
                <a:spcPts val="1000"/>
              </a:spcBef>
              <a:spcAft>
                <a:spcPts val="0"/>
              </a:spcAft>
              <a:buClr>
                <a:schemeClr val="dk1"/>
              </a:buClr>
              <a:buSzPts val="1100"/>
              <a:buFont typeface="Arial"/>
              <a:buNone/>
            </a:pPr>
            <a:r>
              <a:rPr lang="en-US"/>
              <a:t>• Pm + KPB – ( K*G * nB)</a:t>
            </a:r>
            <a:endParaRPr/>
          </a:p>
          <a:p>
            <a:pPr marL="0" lvl="0" indent="0" algn="l" rtl="0">
              <a:lnSpc>
                <a:spcPct val="90000"/>
              </a:lnSpc>
              <a:spcBef>
                <a:spcPts val="1000"/>
              </a:spcBef>
              <a:spcAft>
                <a:spcPts val="0"/>
              </a:spcAft>
              <a:buClr>
                <a:schemeClr val="dk1"/>
              </a:buClr>
              <a:buSzPts val="1100"/>
              <a:buFont typeface="Arial"/>
              <a:buNone/>
            </a:pPr>
            <a:r>
              <a:rPr lang="en-US"/>
              <a:t>• We know that, PB = nB * G</a:t>
            </a:r>
            <a:endParaRPr/>
          </a:p>
          <a:p>
            <a:pPr marL="0" lvl="0" indent="0" algn="l" rtl="0">
              <a:lnSpc>
                <a:spcPct val="90000"/>
              </a:lnSpc>
              <a:spcBef>
                <a:spcPts val="1000"/>
              </a:spcBef>
              <a:spcAft>
                <a:spcPts val="0"/>
              </a:spcAft>
              <a:buClr>
                <a:schemeClr val="dk1"/>
              </a:buClr>
              <a:buSzPts val="1100"/>
              <a:buFont typeface="Arial"/>
              <a:buNone/>
            </a:pPr>
            <a:r>
              <a:rPr lang="en-US"/>
              <a:t>So substitute in above equation and we get,</a:t>
            </a:r>
            <a:endParaRPr/>
          </a:p>
          <a:p>
            <a:pPr marL="0" lvl="0" indent="0" algn="l" rtl="0">
              <a:lnSpc>
                <a:spcPct val="90000"/>
              </a:lnSpc>
              <a:spcBef>
                <a:spcPts val="1000"/>
              </a:spcBef>
              <a:spcAft>
                <a:spcPts val="0"/>
              </a:spcAft>
              <a:buClr>
                <a:schemeClr val="dk1"/>
              </a:buClr>
              <a:buSzPts val="1100"/>
              <a:buFont typeface="Arial"/>
              <a:buNone/>
            </a:pPr>
            <a:r>
              <a:rPr lang="en-US"/>
              <a:t>• Pm + K*PB – K*PB</a:t>
            </a:r>
            <a:endParaRPr/>
          </a:p>
          <a:p>
            <a:pPr marL="0" lvl="0" indent="0" algn="l" rtl="0">
              <a:lnSpc>
                <a:spcPct val="90000"/>
              </a:lnSpc>
              <a:spcBef>
                <a:spcPts val="1000"/>
              </a:spcBef>
              <a:spcAft>
                <a:spcPts val="0"/>
              </a:spcAft>
              <a:buClr>
                <a:schemeClr val="dk1"/>
              </a:buClr>
              <a:buSzPts val="1100"/>
              <a:buFont typeface="Arial"/>
              <a:buNone/>
            </a:pPr>
            <a:r>
              <a:rPr lang="en-US"/>
              <a:t>= Pm</a:t>
            </a:r>
            <a:endParaRPr/>
          </a:p>
          <a:p>
            <a:pPr marL="0" lvl="0" indent="0" algn="l" rtl="0">
              <a:lnSpc>
                <a:spcPct val="90000"/>
              </a:lnSpc>
              <a:spcBef>
                <a:spcPts val="1000"/>
              </a:spcBef>
              <a:spcAft>
                <a:spcPts val="0"/>
              </a:spcAft>
              <a:buClr>
                <a:schemeClr val="dk1"/>
              </a:buClr>
              <a:buSzPts val="1100"/>
              <a:buFont typeface="Arial"/>
              <a:buNone/>
            </a:pPr>
            <a:r>
              <a:rPr lang="en-US"/>
              <a:t>So, receiver gets the same point.</a:t>
            </a:r>
            <a:endParaRPr/>
          </a:p>
          <a:p>
            <a:pPr marL="0" lvl="0" indent="0" algn="l" rtl="0">
              <a:lnSpc>
                <a:spcPct val="90000"/>
              </a:lnSpc>
              <a:spcBef>
                <a:spcPts val="1000"/>
              </a:spcBef>
              <a:spcAft>
                <a:spcPts val="0"/>
              </a:spcAft>
              <a:buSzPts val="2800"/>
              <a:buNone/>
            </a:pPr>
            <a:endParaRPr/>
          </a:p>
        </p:txBody>
      </p:sp>
    </p:spTree>
    <p:extLst>
      <p:ext uri="{BB962C8B-B14F-4D97-AF65-F5344CB8AC3E}">
        <p14:creationId xmlns:p14="http://schemas.microsoft.com/office/powerpoint/2010/main" val="563681720"/>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Limitations </a:t>
            </a:r>
            <a:r>
              <a:rPr lang="en-US" dirty="0"/>
              <a:t>and </a:t>
            </a:r>
            <a:r>
              <a:rPr lang="en-US" dirty="0" smtClean="0"/>
              <a:t>challenges of ECC</a:t>
            </a:r>
            <a:r>
              <a:rPr lang="en-US" dirty="0"/>
              <a:t/>
            </a:r>
            <a:br>
              <a:rPr lang="en-US" dirty="0"/>
            </a:br>
            <a:endParaRPr lang="en-IN" dirty="0"/>
          </a:p>
        </p:txBody>
      </p:sp>
      <p:sp>
        <p:nvSpPr>
          <p:cNvPr id="3" name="Text Placeholder 2"/>
          <p:cNvSpPr>
            <a:spLocks noGrp="1"/>
          </p:cNvSpPr>
          <p:nvPr>
            <p:ph type="body" idx="1"/>
          </p:nvPr>
        </p:nvSpPr>
        <p:spPr>
          <a:xfrm>
            <a:off x="546040" y="891799"/>
            <a:ext cx="8248389" cy="4899308"/>
          </a:xfrm>
        </p:spPr>
        <p:txBody>
          <a:bodyPr/>
          <a:lstStyle/>
          <a:p>
            <a:r>
              <a:rPr lang="en-US" dirty="0" smtClean="0"/>
              <a:t>Complexity </a:t>
            </a:r>
            <a:r>
              <a:rPr lang="en-US" dirty="0"/>
              <a:t>of Implementation: </a:t>
            </a:r>
            <a:endParaRPr lang="en-US" dirty="0" smtClean="0"/>
          </a:p>
          <a:p>
            <a:pPr lvl="1"/>
            <a:r>
              <a:rPr lang="en-US" dirty="0" smtClean="0"/>
              <a:t>implementation </a:t>
            </a:r>
            <a:r>
              <a:rPr lang="en-US" dirty="0"/>
              <a:t>can be more complex. </a:t>
            </a:r>
            <a:endParaRPr lang="en-US" dirty="0" smtClean="0"/>
          </a:p>
          <a:p>
            <a:pPr lvl="1"/>
            <a:r>
              <a:rPr lang="en-US" dirty="0" smtClean="0"/>
              <a:t>complexity </a:t>
            </a:r>
            <a:r>
              <a:rPr lang="en-US" dirty="0"/>
              <a:t>can lead to implementation errors, which may introduce vulnerabilities if not handled properly.</a:t>
            </a:r>
          </a:p>
          <a:p>
            <a:r>
              <a:rPr lang="en-US" dirty="0" smtClean="0"/>
              <a:t>Performance </a:t>
            </a:r>
            <a:r>
              <a:rPr lang="en-US" dirty="0"/>
              <a:t>Variability: </a:t>
            </a:r>
            <a:endParaRPr lang="en-US" dirty="0" smtClean="0"/>
          </a:p>
          <a:p>
            <a:pPr lvl="1"/>
            <a:r>
              <a:rPr lang="en-US" dirty="0" smtClean="0"/>
              <a:t>performance </a:t>
            </a:r>
            <a:r>
              <a:rPr lang="en-US" dirty="0"/>
              <a:t>can vary based on the choice of elliptic curve parameters, hardware, and software implementations. </a:t>
            </a:r>
            <a:endParaRPr lang="en-US" dirty="0" smtClean="0"/>
          </a:p>
          <a:p>
            <a:pPr lvl="1"/>
            <a:r>
              <a:rPr lang="en-US" dirty="0" smtClean="0"/>
              <a:t>Some </a:t>
            </a:r>
            <a:r>
              <a:rPr lang="en-US" dirty="0"/>
              <a:t>curves may be more efficient than others, </a:t>
            </a:r>
          </a:p>
          <a:p>
            <a:r>
              <a:rPr lang="en-US" dirty="0" smtClean="0"/>
              <a:t>Standardization </a:t>
            </a:r>
            <a:r>
              <a:rPr lang="en-US" dirty="0"/>
              <a:t>and Interoperability: </a:t>
            </a:r>
            <a:endParaRPr lang="en-US" dirty="0" smtClean="0"/>
          </a:p>
          <a:p>
            <a:pPr lvl="1"/>
            <a:r>
              <a:rPr lang="en-US" dirty="0" smtClean="0"/>
              <a:t>ECC </a:t>
            </a:r>
            <a:r>
              <a:rPr lang="en-US" dirty="0"/>
              <a:t>standards and implementations have not been as widely adopted as RSA and other older cryptographic algorithms. </a:t>
            </a:r>
            <a:endParaRPr lang="en-US" dirty="0" smtClean="0"/>
          </a:p>
          <a:p>
            <a:pPr lvl="1"/>
            <a:r>
              <a:rPr lang="en-US" dirty="0" smtClean="0"/>
              <a:t>Achieving </a:t>
            </a:r>
            <a:r>
              <a:rPr lang="en-US" dirty="0"/>
              <a:t>interoperability between different ECC implementations and platforms can be challenging</a:t>
            </a:r>
            <a:r>
              <a:rPr lang="en-US" dirty="0" smtClean="0"/>
              <a:t>.</a:t>
            </a:r>
            <a:endParaRPr lang="en-US" dirty="0"/>
          </a:p>
        </p:txBody>
      </p:sp>
    </p:spTree>
    <p:extLst>
      <p:ext uri="{BB962C8B-B14F-4D97-AF65-F5344CB8AC3E}">
        <p14:creationId xmlns:p14="http://schemas.microsoft.com/office/powerpoint/2010/main" val="3477586605"/>
      </p:ext>
    </p:extLst>
  </p:cSld>
  <p:clrMapOvr>
    <a:masterClrMapping/>
  </p:clrMapOvr>
  <p:timing>
    <p:tnLst>
      <p:par>
        <p:cTn id="1" dur="indefinite" restart="never" nodeType="tmRoot"/>
      </p:par>
    </p:tnLst>
  </p:timing>
</p:sld>
</file>

<file path=ppt/theme/theme1.xml><?xml version="1.0" encoding="utf-8"?>
<a:theme xmlns:a="http://schemas.openxmlformats.org/drawingml/2006/main" name="2_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10533</TotalTime>
  <Words>7092</Words>
  <Application>Microsoft Office PowerPoint</Application>
  <PresentationFormat>On-screen Show (4:3)</PresentationFormat>
  <Paragraphs>653</Paragraphs>
  <Slides>109</Slides>
  <Notes>15</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109</vt:i4>
      </vt:variant>
    </vt:vector>
  </HeadingPairs>
  <TitlesOfParts>
    <vt:vector size="121" baseType="lpstr">
      <vt:lpstr>Arial</vt:lpstr>
      <vt:lpstr>Marcellus</vt:lpstr>
      <vt:lpstr>Courier New</vt:lpstr>
      <vt:lpstr>Calibri</vt:lpstr>
      <vt:lpstr>Fira sans</vt:lpstr>
      <vt:lpstr>Noto Sans Symbols</vt:lpstr>
      <vt:lpstr>Cambria Math</vt:lpstr>
      <vt:lpstr>Wingdings</vt:lpstr>
      <vt:lpstr>Times New Roman</vt:lpstr>
      <vt:lpstr>Matura MT Script Capitals</vt:lpstr>
      <vt:lpstr>Roboto</vt:lpstr>
      <vt:lpstr>2_Custom Design</vt:lpstr>
      <vt:lpstr> Asymmetric key Cryptography  </vt:lpstr>
      <vt:lpstr> Outline</vt:lpstr>
      <vt:lpstr>Symmetric Key cryptography</vt:lpstr>
      <vt:lpstr>Symmetric Key cryptography</vt:lpstr>
      <vt:lpstr>Symmetric Key cryptography</vt:lpstr>
      <vt:lpstr>Asymmetric Key cryptography</vt:lpstr>
      <vt:lpstr>Asymmetric Key cryptography</vt:lpstr>
      <vt:lpstr>Symmetric Key cryptography</vt:lpstr>
      <vt:lpstr>Symmetric vs Asymmetric key differences</vt:lpstr>
      <vt:lpstr>Symmetric vs Asymmetric key differences</vt:lpstr>
      <vt:lpstr>Public Key Cryptosystems</vt:lpstr>
      <vt:lpstr>Some terms</vt:lpstr>
      <vt:lpstr>Encryption with Public key</vt:lpstr>
      <vt:lpstr>Encryption with Private key</vt:lpstr>
      <vt:lpstr>Confidentiality with Public key cryptography</vt:lpstr>
      <vt:lpstr>Authentication with Public key cryptography</vt:lpstr>
      <vt:lpstr>Combining Authentication and confidentiality</vt:lpstr>
      <vt:lpstr>Requirements of Public Key Cryptography</vt:lpstr>
      <vt:lpstr>Requirements of Public Key Cryptography</vt:lpstr>
      <vt:lpstr>Public key cryptography</vt:lpstr>
      <vt:lpstr>RSA</vt:lpstr>
      <vt:lpstr>RSA</vt:lpstr>
      <vt:lpstr>PowerPoint Presentation</vt:lpstr>
      <vt:lpstr>Example 1 </vt:lpstr>
      <vt:lpstr>Example 2</vt:lpstr>
      <vt:lpstr>Applications of RSA</vt:lpstr>
      <vt:lpstr>Applications of RSA</vt:lpstr>
      <vt:lpstr>Applications of RSA</vt:lpstr>
      <vt:lpstr>Applications of RSA</vt:lpstr>
      <vt:lpstr>Applications of RSA</vt:lpstr>
      <vt:lpstr>Advantages of RSA</vt:lpstr>
      <vt:lpstr>Disadvantages of RSA</vt:lpstr>
      <vt:lpstr>Disadvantages of RSA</vt:lpstr>
      <vt:lpstr>Summary: Attacks on RSA</vt:lpstr>
      <vt:lpstr>Summary:Attacks on RSA</vt:lpstr>
      <vt:lpstr>Summary:Attacks on RSA</vt:lpstr>
      <vt:lpstr>Details- RSA attacks with examples</vt:lpstr>
      <vt:lpstr>Common Modulus Attack </vt:lpstr>
      <vt:lpstr>PowerPoint Presentation</vt:lpstr>
      <vt:lpstr>PowerPoint Presentation</vt:lpstr>
      <vt:lpstr>PowerPoint Presentation</vt:lpstr>
      <vt:lpstr>PowerPoint Presentation</vt:lpstr>
      <vt:lpstr>RSA Cryptanalysis: Timing Attack (Theoretical)</vt:lpstr>
      <vt:lpstr>PowerPoint Presentation</vt:lpstr>
      <vt:lpstr>PowerPoint Presentation</vt:lpstr>
      <vt:lpstr>PowerPoint Presentation</vt:lpstr>
      <vt:lpstr>Cycling attack on RSA</vt:lpstr>
      <vt:lpstr>RSA Cryptanalysis: Factoring Small Modulus (Insecure Key Lengths): </vt:lpstr>
      <vt:lpstr>RSA Cryptanalysis: Factoring Small Modulus (Insecure Key Lengths)</vt:lpstr>
      <vt:lpstr>RSA Cryptanalysis: Chosen Plaintext Attack (Theoretical) </vt:lpstr>
      <vt:lpstr>How to make RSA strong?</vt:lpstr>
      <vt:lpstr>Elliptic Curve Cryptography- ECC</vt:lpstr>
      <vt:lpstr>What is ECC</vt:lpstr>
      <vt:lpstr>Why ECC?</vt:lpstr>
      <vt:lpstr>Why ECC?</vt:lpstr>
      <vt:lpstr>Some Terms</vt:lpstr>
      <vt:lpstr>Elliptic curves </vt:lpstr>
      <vt:lpstr>Elliptic functions and Elliptic Curve</vt:lpstr>
      <vt:lpstr>Elliptic functions and Elliptic Curve</vt:lpstr>
      <vt:lpstr>Why Elliptic curves are symmetric?</vt:lpstr>
      <vt:lpstr>ECC types</vt:lpstr>
      <vt:lpstr>EC over Zp</vt:lpstr>
      <vt:lpstr>Key computations involved in ECC</vt:lpstr>
      <vt:lpstr>Key computations involved in ECC</vt:lpstr>
      <vt:lpstr>Key computations involved in ECC</vt:lpstr>
      <vt:lpstr>Input pre-processing</vt:lpstr>
      <vt:lpstr>ECC arithmetic</vt:lpstr>
      <vt:lpstr>ECC examples</vt:lpstr>
      <vt:lpstr>Matching points</vt:lpstr>
      <vt:lpstr>General process to find all points on the curve</vt:lpstr>
      <vt:lpstr>Problems</vt:lpstr>
      <vt:lpstr>Compute -p, given a point p on EC</vt:lpstr>
      <vt:lpstr>Compute -p, given a point p on EC</vt:lpstr>
      <vt:lpstr>PowerPoint Presentation</vt:lpstr>
      <vt:lpstr>Addition over Zp</vt:lpstr>
      <vt:lpstr>Addition over Zp</vt:lpstr>
      <vt:lpstr>Addition over Zp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Elliptic Curve Cryptography</vt:lpstr>
      <vt:lpstr>PowerPoint Presentation</vt:lpstr>
      <vt:lpstr>Deffie-Hellman Key exchange using ECC- ECDH</vt:lpstr>
      <vt:lpstr>ECDH</vt:lpstr>
      <vt:lpstr>ECDH</vt:lpstr>
      <vt:lpstr>Example ECDH</vt:lpstr>
      <vt:lpstr>Example ECDH… contd</vt:lpstr>
      <vt:lpstr>Example ECDH… contd</vt:lpstr>
      <vt:lpstr>Example 2</vt:lpstr>
      <vt:lpstr>Example 2.. contd</vt:lpstr>
      <vt:lpstr>Discrete logarithmic problem in ECC</vt:lpstr>
      <vt:lpstr>Discrete logarithmic problem in ECC</vt:lpstr>
      <vt:lpstr>PowerPoint Presentation</vt:lpstr>
      <vt:lpstr>PowerPoint Presentation</vt:lpstr>
      <vt:lpstr>Limitations and challenges of ECC </vt:lpstr>
      <vt:lpstr>Limitations and challenges of ECC</vt:lpstr>
      <vt:lpstr>Limitations and challenges of ECC</vt:lpstr>
      <vt:lpstr>Limitations and challenges of ECC</vt:lpstr>
      <vt:lpstr>Disadvantages of ECC</vt:lpstr>
      <vt:lpstr>Applications of ECC</vt:lpstr>
      <vt:lpstr>Applications of ECC</vt:lpstr>
      <vt:lpstr>Applications of ECC</vt:lpstr>
      <vt:lpstr>Applications of ECC</vt:lpstr>
      <vt:lpstr>Applications of ECC</vt:lpstr>
      <vt:lpstr>Design a system for secure communication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Honours in Cyber Security &amp; Forensics  Applied Cryptography</dc:title>
  <dc:creator>Swati mali</dc:creator>
  <cp:lastModifiedBy>Swati</cp:lastModifiedBy>
  <cp:revision>93</cp:revision>
  <dcterms:created xsi:type="dcterms:W3CDTF">2021-02-11T03:47:51Z</dcterms:created>
  <dcterms:modified xsi:type="dcterms:W3CDTF">2025-09-03T09:36:49Z</dcterms:modified>
</cp:coreProperties>
</file>